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279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tags/tag251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tags/tag278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04" r:id="rId4"/>
    <p:sldId id="305" r:id="rId5"/>
    <p:sldId id="306" r:id="rId6"/>
    <p:sldId id="332" r:id="rId7"/>
    <p:sldId id="331" r:id="rId8"/>
    <p:sldId id="310" r:id="rId9"/>
    <p:sldId id="311" r:id="rId10"/>
    <p:sldId id="317" r:id="rId11"/>
    <p:sldId id="325" r:id="rId12"/>
    <p:sldId id="324" r:id="rId13"/>
    <p:sldId id="318" r:id="rId14"/>
    <p:sldId id="319" r:id="rId15"/>
    <p:sldId id="320" r:id="rId16"/>
    <p:sldId id="321" r:id="rId17"/>
    <p:sldId id="323" r:id="rId18"/>
    <p:sldId id="289" r:id="rId19"/>
    <p:sldId id="326" r:id="rId20"/>
    <p:sldId id="327" r:id="rId21"/>
    <p:sldId id="328" r:id="rId22"/>
    <p:sldId id="329" r:id="rId23"/>
  </p:sldIdLst>
  <p:sldSz cx="9144000" cy="6858000" type="screen4x3"/>
  <p:notesSz cx="6858000" cy="9144000"/>
  <p:custDataLst>
    <p:tags r:id="rId25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9" autoAdjust="0"/>
    <p:restoredTop sz="76882" autoAdjust="0"/>
  </p:normalViewPr>
  <p:slideViewPr>
    <p:cSldViewPr>
      <p:cViewPr>
        <p:scale>
          <a:sx n="70" d="100"/>
          <a:sy n="70" d="100"/>
        </p:scale>
        <p:origin x="-151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92A6DD-54BB-4D63-A3B3-C2F12C01B329}" type="datetimeFigureOut">
              <a:rPr lang="es-ES"/>
              <a:pPr>
                <a:defRPr/>
              </a:pPr>
              <a:t>27/06/2012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EDE368-6ED7-483E-ABCB-C1C784C3A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4F13-FAA4-4A81-B2BA-BA760823F902}" type="datetimeFigureOut">
              <a:rPr lang="es-ES"/>
              <a:pPr>
                <a:defRPr/>
              </a:pPr>
              <a:t>27/06/2012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DEFE2-B904-4F05-99EF-F7E5D762AA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C6B5-27C0-4F74-BC7F-BED50D484DD8}" type="datetimeFigureOut">
              <a:rPr lang="es-ES"/>
              <a:pPr>
                <a:defRPr/>
              </a:pPr>
              <a:t>27/06/2012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D585E-DEB8-4123-95FA-A0A74A89B0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D49F-EA72-4E36-8A8C-ADA0E0B69228}" type="datetimeFigureOut">
              <a:rPr lang="es-ES"/>
              <a:pPr>
                <a:defRPr/>
              </a:pPr>
              <a:t>27/06/2012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E7951-61BB-42CE-B2B8-770776F9AE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F7A6-F5A3-4D3E-9A64-7F7B1F1F6C07}" type="datetimeFigureOut">
              <a:rPr lang="es-ES"/>
              <a:pPr>
                <a:defRPr/>
              </a:pPr>
              <a:t>27/06/2012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02A7-D950-4C46-AAF9-0579F5FCCD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EFC2C-EA18-44C0-A941-290C56B8ACCB}" type="datetimeFigureOut">
              <a:rPr lang="es-ES"/>
              <a:pPr>
                <a:defRPr/>
              </a:pPr>
              <a:t>27/06/2012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28D53-B8CD-4EB3-894A-7114AB68F4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29B4-A7BA-466B-87C3-ABECB65B763B}" type="datetimeFigureOut">
              <a:rPr lang="es-ES"/>
              <a:pPr>
                <a:defRPr/>
              </a:pPr>
              <a:t>27/06/2012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2AD53-996F-4D07-BAEC-58CBED9D1D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118F-7DAA-4FF9-A5C1-78254D84BEBA}" type="datetimeFigureOut">
              <a:rPr lang="es-ES"/>
              <a:pPr>
                <a:defRPr/>
              </a:pPr>
              <a:t>27/06/2012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EE24-2D05-457C-97AC-FE73E01807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9E7D1-F77D-4DAF-97A4-9F2CB060D7A6}" type="datetimeFigureOut">
              <a:rPr lang="es-ES"/>
              <a:pPr>
                <a:defRPr/>
              </a:pPr>
              <a:t>27/06/2012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A60C-415F-4D50-8392-154ECE1808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006A5-A089-4740-8520-2D27426ED9C2}" type="datetimeFigureOut">
              <a:rPr lang="es-ES"/>
              <a:pPr>
                <a:defRPr/>
              </a:pPr>
              <a:t>27/06/2012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6A51D-9398-41CF-898B-7FE75139E4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26CB-A0AD-4D14-84AC-C483E1619A0B}" type="datetimeFigureOut">
              <a:rPr lang="es-ES"/>
              <a:pPr>
                <a:defRPr/>
              </a:pPr>
              <a:t>27/06/2012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BB569-6EF2-4AAE-880F-5C24D5100B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ADAC9-30AA-4636-9A73-821F99FD4B34}" type="datetimeFigureOut">
              <a:rPr lang="es-ES"/>
              <a:pPr>
                <a:defRPr/>
              </a:pPr>
              <a:t>27/06/2012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BFF32-B113-4CFB-8ED4-3164A3C69D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C0DD45-9465-4779-A4C9-EB9E18464FB0}" type="datetimeFigureOut">
              <a:rPr lang="es-ES"/>
              <a:pPr>
                <a:defRPr/>
              </a:pPr>
              <a:t>27/06/2012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EDA255-D528-4B5E-9BE0-3D83324D48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tags" Target="../tags/tag140.xml"/><Relationship Id="rId16" Type="http://schemas.openxmlformats.org/officeDocument/2006/relationships/image" Target="../media/image130.png"/><Relationship Id="rId20" Type="http://schemas.openxmlformats.org/officeDocument/2006/relationships/image" Target="../media/image8.png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43.xml"/><Relationship Id="rId15" Type="http://schemas.openxmlformats.org/officeDocument/2006/relationships/image" Target="../media/image129.png"/><Relationship Id="rId10" Type="http://schemas.openxmlformats.org/officeDocument/2006/relationships/tags" Target="../tags/tag148.xml"/><Relationship Id="rId19" Type="http://schemas.openxmlformats.org/officeDocument/2006/relationships/image" Target="../media/image133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image" Target="../media/image1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26" Type="http://schemas.openxmlformats.org/officeDocument/2006/relationships/image" Target="../media/image135.png"/><Relationship Id="rId3" Type="http://schemas.openxmlformats.org/officeDocument/2006/relationships/tags" Target="../tags/tag151.xml"/><Relationship Id="rId21" Type="http://schemas.openxmlformats.org/officeDocument/2006/relationships/image" Target="../media/image127.png"/><Relationship Id="rId34" Type="http://schemas.openxmlformats.org/officeDocument/2006/relationships/image" Target="../media/image139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image" Target="../media/image130.png"/><Relationship Id="rId33" Type="http://schemas.openxmlformats.org/officeDocument/2006/relationships/image" Target="../media/image138.png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image" Target="../media/image126.png"/><Relationship Id="rId29" Type="http://schemas.openxmlformats.org/officeDocument/2006/relationships/image" Target="../media/image136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image" Target="../media/image129.png"/><Relationship Id="rId32" Type="http://schemas.openxmlformats.org/officeDocument/2006/relationships/image" Target="../media/image8.png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image" Target="../media/image134.png"/><Relationship Id="rId28" Type="http://schemas.openxmlformats.org/officeDocument/2006/relationships/image" Target="../media/image132.png"/><Relationship Id="rId36" Type="http://schemas.openxmlformats.org/officeDocument/2006/relationships/image" Target="../media/image141.png"/><Relationship Id="rId10" Type="http://schemas.openxmlformats.org/officeDocument/2006/relationships/tags" Target="../tags/tag15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37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image" Target="../media/image128.png"/><Relationship Id="rId27" Type="http://schemas.openxmlformats.org/officeDocument/2006/relationships/image" Target="../media/image131.png"/><Relationship Id="rId30" Type="http://schemas.openxmlformats.org/officeDocument/2006/relationships/image" Target="../media/image133.png"/><Relationship Id="rId35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26" Type="http://schemas.openxmlformats.org/officeDocument/2006/relationships/image" Target="../media/image128.png"/><Relationship Id="rId39" Type="http://schemas.openxmlformats.org/officeDocument/2006/relationships/image" Target="../media/image145.png"/><Relationship Id="rId3" Type="http://schemas.openxmlformats.org/officeDocument/2006/relationships/tags" Target="../tags/tag169.xml"/><Relationship Id="rId21" Type="http://schemas.openxmlformats.org/officeDocument/2006/relationships/tags" Target="../tags/tag187.xml"/><Relationship Id="rId34" Type="http://schemas.openxmlformats.org/officeDocument/2006/relationships/image" Target="../media/image135.png"/><Relationship Id="rId42" Type="http://schemas.openxmlformats.org/officeDocument/2006/relationships/image" Target="../media/image148.png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5" Type="http://schemas.openxmlformats.org/officeDocument/2006/relationships/image" Target="../media/image127.png"/><Relationship Id="rId33" Type="http://schemas.openxmlformats.org/officeDocument/2006/relationships/image" Target="../media/image133.png"/><Relationship Id="rId38" Type="http://schemas.openxmlformats.org/officeDocument/2006/relationships/image" Target="../media/image144.png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tags" Target="../tags/tag186.xml"/><Relationship Id="rId29" Type="http://schemas.openxmlformats.org/officeDocument/2006/relationships/image" Target="../media/image130.png"/><Relationship Id="rId41" Type="http://schemas.openxmlformats.org/officeDocument/2006/relationships/image" Target="../media/image147.png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24" Type="http://schemas.openxmlformats.org/officeDocument/2006/relationships/image" Target="../media/image126.png"/><Relationship Id="rId32" Type="http://schemas.openxmlformats.org/officeDocument/2006/relationships/image" Target="../media/image136.png"/><Relationship Id="rId37" Type="http://schemas.openxmlformats.org/officeDocument/2006/relationships/image" Target="../media/image143.png"/><Relationship Id="rId40" Type="http://schemas.openxmlformats.org/officeDocument/2006/relationships/image" Target="../media/image146.png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29.png"/><Relationship Id="rId36" Type="http://schemas.openxmlformats.org/officeDocument/2006/relationships/image" Target="../media/image142.png"/><Relationship Id="rId10" Type="http://schemas.openxmlformats.org/officeDocument/2006/relationships/tags" Target="../tags/tag176.xml"/><Relationship Id="rId19" Type="http://schemas.openxmlformats.org/officeDocument/2006/relationships/tags" Target="../tags/tag185.xml"/><Relationship Id="rId31" Type="http://schemas.openxmlformats.org/officeDocument/2006/relationships/image" Target="../media/image132.png"/><Relationship Id="rId44" Type="http://schemas.openxmlformats.org/officeDocument/2006/relationships/image" Target="../media/image8.png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tags" Target="../tags/tag188.xml"/><Relationship Id="rId27" Type="http://schemas.openxmlformats.org/officeDocument/2006/relationships/image" Target="../media/image134.png"/><Relationship Id="rId30" Type="http://schemas.openxmlformats.org/officeDocument/2006/relationships/image" Target="../media/image131.png"/><Relationship Id="rId35" Type="http://schemas.openxmlformats.org/officeDocument/2006/relationships/image" Target="../media/image137.png"/><Relationship Id="rId43" Type="http://schemas.openxmlformats.org/officeDocument/2006/relationships/image" Target="../media/image1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image" Target="../media/image150.png"/><Relationship Id="rId39" Type="http://schemas.openxmlformats.org/officeDocument/2006/relationships/image" Target="../media/image160.png"/><Relationship Id="rId3" Type="http://schemas.openxmlformats.org/officeDocument/2006/relationships/tags" Target="../tags/tag191.xml"/><Relationship Id="rId21" Type="http://schemas.openxmlformats.org/officeDocument/2006/relationships/tags" Target="../tags/tag209.xml"/><Relationship Id="rId34" Type="http://schemas.openxmlformats.org/officeDocument/2006/relationships/image" Target="../media/image156.png"/><Relationship Id="rId42" Type="http://schemas.openxmlformats.org/officeDocument/2006/relationships/image" Target="../media/image163.png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image" Target="../media/image131.png"/><Relationship Id="rId33" Type="http://schemas.openxmlformats.org/officeDocument/2006/relationships/image" Target="../media/image155.png"/><Relationship Id="rId38" Type="http://schemas.openxmlformats.org/officeDocument/2006/relationships/image" Target="../media/image159.png"/><Relationship Id="rId46" Type="http://schemas.openxmlformats.org/officeDocument/2006/relationships/image" Target="../media/image167.png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29" Type="http://schemas.openxmlformats.org/officeDocument/2006/relationships/image" Target="../media/image151.png"/><Relationship Id="rId41" Type="http://schemas.openxmlformats.org/officeDocument/2006/relationships/image" Target="../media/image162.png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54.png"/><Relationship Id="rId37" Type="http://schemas.openxmlformats.org/officeDocument/2006/relationships/image" Target="../media/image158.png"/><Relationship Id="rId40" Type="http://schemas.openxmlformats.org/officeDocument/2006/relationships/image" Target="../media/image161.png"/><Relationship Id="rId45" Type="http://schemas.openxmlformats.org/officeDocument/2006/relationships/image" Target="../media/image166.png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28" Type="http://schemas.openxmlformats.org/officeDocument/2006/relationships/image" Target="../media/image120.png"/><Relationship Id="rId36" Type="http://schemas.openxmlformats.org/officeDocument/2006/relationships/image" Target="../media/image8.png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31" Type="http://schemas.openxmlformats.org/officeDocument/2006/relationships/image" Target="../media/image153.png"/><Relationship Id="rId44" Type="http://schemas.openxmlformats.org/officeDocument/2006/relationships/image" Target="../media/image165.png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image" Target="../media/image119.png"/><Relationship Id="rId30" Type="http://schemas.openxmlformats.org/officeDocument/2006/relationships/image" Target="../media/image152.png"/><Relationship Id="rId35" Type="http://schemas.openxmlformats.org/officeDocument/2006/relationships/image" Target="../media/image157.png"/><Relationship Id="rId43" Type="http://schemas.openxmlformats.org/officeDocument/2006/relationships/image" Target="../media/image1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tags" Target="../tags/tag229.xml"/><Relationship Id="rId26" Type="http://schemas.openxmlformats.org/officeDocument/2006/relationships/image" Target="../media/image169.png"/><Relationship Id="rId39" Type="http://schemas.openxmlformats.org/officeDocument/2006/relationships/image" Target="../media/image182.png"/><Relationship Id="rId3" Type="http://schemas.openxmlformats.org/officeDocument/2006/relationships/tags" Target="../tags/tag214.xml"/><Relationship Id="rId21" Type="http://schemas.openxmlformats.org/officeDocument/2006/relationships/tags" Target="../tags/tag232.xml"/><Relationship Id="rId34" Type="http://schemas.openxmlformats.org/officeDocument/2006/relationships/image" Target="../media/image177.png"/><Relationship Id="rId42" Type="http://schemas.openxmlformats.org/officeDocument/2006/relationships/image" Target="../media/image185.png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5" Type="http://schemas.openxmlformats.org/officeDocument/2006/relationships/image" Target="../media/image168.png"/><Relationship Id="rId33" Type="http://schemas.openxmlformats.org/officeDocument/2006/relationships/image" Target="../media/image176.png"/><Relationship Id="rId38" Type="http://schemas.openxmlformats.org/officeDocument/2006/relationships/image" Target="../media/image181.png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tags" Target="../tags/tag231.xml"/><Relationship Id="rId29" Type="http://schemas.openxmlformats.org/officeDocument/2006/relationships/image" Target="../media/image172.png"/><Relationship Id="rId41" Type="http://schemas.openxmlformats.org/officeDocument/2006/relationships/image" Target="../media/image184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image" Target="../media/image131.png"/><Relationship Id="rId32" Type="http://schemas.openxmlformats.org/officeDocument/2006/relationships/image" Target="../media/image175.png"/><Relationship Id="rId37" Type="http://schemas.openxmlformats.org/officeDocument/2006/relationships/image" Target="../media/image180.png"/><Relationship Id="rId40" Type="http://schemas.openxmlformats.org/officeDocument/2006/relationships/image" Target="../media/image183.png"/><Relationship Id="rId45" Type="http://schemas.openxmlformats.org/officeDocument/2006/relationships/image" Target="../media/image8.png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71.png"/><Relationship Id="rId36" Type="http://schemas.openxmlformats.org/officeDocument/2006/relationships/image" Target="../media/image179.png"/><Relationship Id="rId10" Type="http://schemas.openxmlformats.org/officeDocument/2006/relationships/tags" Target="../tags/tag221.xml"/><Relationship Id="rId19" Type="http://schemas.openxmlformats.org/officeDocument/2006/relationships/tags" Target="../tags/tag230.xml"/><Relationship Id="rId31" Type="http://schemas.openxmlformats.org/officeDocument/2006/relationships/image" Target="../media/image174.png"/><Relationship Id="rId44" Type="http://schemas.openxmlformats.org/officeDocument/2006/relationships/image" Target="../media/image187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tags" Target="../tags/tag233.xml"/><Relationship Id="rId27" Type="http://schemas.openxmlformats.org/officeDocument/2006/relationships/image" Target="../media/image170.png"/><Relationship Id="rId30" Type="http://schemas.openxmlformats.org/officeDocument/2006/relationships/image" Target="../media/image173.png"/><Relationship Id="rId35" Type="http://schemas.openxmlformats.org/officeDocument/2006/relationships/image" Target="../media/image178.png"/><Relationship Id="rId43" Type="http://schemas.openxmlformats.org/officeDocument/2006/relationships/image" Target="../media/image18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26" Type="http://schemas.openxmlformats.org/officeDocument/2006/relationships/tags" Target="../tags/tag259.xml"/><Relationship Id="rId39" Type="http://schemas.openxmlformats.org/officeDocument/2006/relationships/image" Target="../media/image192.png"/><Relationship Id="rId21" Type="http://schemas.openxmlformats.org/officeDocument/2006/relationships/tags" Target="../tags/tag254.xml"/><Relationship Id="rId34" Type="http://schemas.openxmlformats.org/officeDocument/2006/relationships/image" Target="../media/image188.png"/><Relationship Id="rId42" Type="http://schemas.openxmlformats.org/officeDocument/2006/relationships/image" Target="../media/image144.png"/><Relationship Id="rId47" Type="http://schemas.openxmlformats.org/officeDocument/2006/relationships/image" Target="../media/image195.png"/><Relationship Id="rId50" Type="http://schemas.openxmlformats.org/officeDocument/2006/relationships/image" Target="../media/image198.png"/><Relationship Id="rId55" Type="http://schemas.openxmlformats.org/officeDocument/2006/relationships/image" Target="../media/image203.png"/><Relationship Id="rId63" Type="http://schemas.openxmlformats.org/officeDocument/2006/relationships/image" Target="../media/image211.png"/><Relationship Id="rId7" Type="http://schemas.openxmlformats.org/officeDocument/2006/relationships/tags" Target="../tags/tag240.xml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0" Type="http://schemas.openxmlformats.org/officeDocument/2006/relationships/tags" Target="../tags/tag253.xml"/><Relationship Id="rId29" Type="http://schemas.openxmlformats.org/officeDocument/2006/relationships/tags" Target="../tags/tag262.xml"/><Relationship Id="rId41" Type="http://schemas.openxmlformats.org/officeDocument/2006/relationships/image" Target="../media/image147.png"/><Relationship Id="rId54" Type="http://schemas.openxmlformats.org/officeDocument/2006/relationships/image" Target="../media/image202.png"/><Relationship Id="rId62" Type="http://schemas.openxmlformats.org/officeDocument/2006/relationships/image" Target="../media/image210.png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24" Type="http://schemas.openxmlformats.org/officeDocument/2006/relationships/tags" Target="../tags/tag257.xml"/><Relationship Id="rId32" Type="http://schemas.openxmlformats.org/officeDocument/2006/relationships/tags" Target="../tags/tag265.xml"/><Relationship Id="rId37" Type="http://schemas.openxmlformats.org/officeDocument/2006/relationships/image" Target="../media/image191.png"/><Relationship Id="rId40" Type="http://schemas.openxmlformats.org/officeDocument/2006/relationships/image" Target="../media/image148.png"/><Relationship Id="rId45" Type="http://schemas.openxmlformats.org/officeDocument/2006/relationships/image" Target="../media/image193.png"/><Relationship Id="rId53" Type="http://schemas.openxmlformats.org/officeDocument/2006/relationships/image" Target="../media/image201.png"/><Relationship Id="rId58" Type="http://schemas.openxmlformats.org/officeDocument/2006/relationships/image" Target="../media/image206.png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23" Type="http://schemas.openxmlformats.org/officeDocument/2006/relationships/tags" Target="../tags/tag256.xml"/><Relationship Id="rId28" Type="http://schemas.openxmlformats.org/officeDocument/2006/relationships/tags" Target="../tags/tag261.xml"/><Relationship Id="rId36" Type="http://schemas.openxmlformats.org/officeDocument/2006/relationships/image" Target="../media/image190.png"/><Relationship Id="rId49" Type="http://schemas.openxmlformats.org/officeDocument/2006/relationships/image" Target="../media/image197.png"/><Relationship Id="rId57" Type="http://schemas.openxmlformats.org/officeDocument/2006/relationships/image" Target="../media/image205.png"/><Relationship Id="rId61" Type="http://schemas.openxmlformats.org/officeDocument/2006/relationships/image" Target="../media/image209.png"/><Relationship Id="rId10" Type="http://schemas.openxmlformats.org/officeDocument/2006/relationships/tags" Target="../tags/tag243.xml"/><Relationship Id="rId19" Type="http://schemas.openxmlformats.org/officeDocument/2006/relationships/tags" Target="../tags/tag252.xml"/><Relationship Id="rId31" Type="http://schemas.openxmlformats.org/officeDocument/2006/relationships/tags" Target="../tags/tag264.xml"/><Relationship Id="rId44" Type="http://schemas.openxmlformats.org/officeDocument/2006/relationships/image" Target="../media/image134.png"/><Relationship Id="rId52" Type="http://schemas.openxmlformats.org/officeDocument/2006/relationships/image" Target="../media/image200.png"/><Relationship Id="rId60" Type="http://schemas.openxmlformats.org/officeDocument/2006/relationships/image" Target="../media/image208.png"/><Relationship Id="rId65" Type="http://schemas.openxmlformats.org/officeDocument/2006/relationships/image" Target="../media/image213.png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tags" Target="../tags/tag255.xml"/><Relationship Id="rId27" Type="http://schemas.openxmlformats.org/officeDocument/2006/relationships/tags" Target="../tags/tag260.xml"/><Relationship Id="rId30" Type="http://schemas.openxmlformats.org/officeDocument/2006/relationships/tags" Target="../tags/tag263.xml"/><Relationship Id="rId35" Type="http://schemas.openxmlformats.org/officeDocument/2006/relationships/image" Target="../media/image189.png"/><Relationship Id="rId43" Type="http://schemas.openxmlformats.org/officeDocument/2006/relationships/image" Target="../media/image149.png"/><Relationship Id="rId48" Type="http://schemas.openxmlformats.org/officeDocument/2006/relationships/image" Target="../media/image196.png"/><Relationship Id="rId56" Type="http://schemas.openxmlformats.org/officeDocument/2006/relationships/image" Target="../media/image204.png"/><Relationship Id="rId64" Type="http://schemas.openxmlformats.org/officeDocument/2006/relationships/image" Target="../media/image212.png"/><Relationship Id="rId8" Type="http://schemas.openxmlformats.org/officeDocument/2006/relationships/tags" Target="../tags/tag241.xml"/><Relationship Id="rId51" Type="http://schemas.openxmlformats.org/officeDocument/2006/relationships/image" Target="../media/image199.png"/><Relationship Id="rId3" Type="http://schemas.openxmlformats.org/officeDocument/2006/relationships/tags" Target="../tags/tag236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5" Type="http://schemas.openxmlformats.org/officeDocument/2006/relationships/tags" Target="../tags/tag258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43.png"/><Relationship Id="rId46" Type="http://schemas.openxmlformats.org/officeDocument/2006/relationships/image" Target="../media/image194.png"/><Relationship Id="rId59" Type="http://schemas.openxmlformats.org/officeDocument/2006/relationships/image" Target="../media/image20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tags" Target="../tags/tag278.xml"/><Relationship Id="rId18" Type="http://schemas.openxmlformats.org/officeDocument/2006/relationships/tags" Target="../tags/tag283.xml"/><Relationship Id="rId26" Type="http://schemas.openxmlformats.org/officeDocument/2006/relationships/image" Target="../media/image218.png"/><Relationship Id="rId39" Type="http://schemas.openxmlformats.org/officeDocument/2006/relationships/image" Target="../media/image231.png"/><Relationship Id="rId3" Type="http://schemas.openxmlformats.org/officeDocument/2006/relationships/tags" Target="../tags/tag26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26.png"/><Relationship Id="rId7" Type="http://schemas.openxmlformats.org/officeDocument/2006/relationships/tags" Target="../tags/tag272.xml"/><Relationship Id="rId12" Type="http://schemas.openxmlformats.org/officeDocument/2006/relationships/tags" Target="../tags/tag277.xml"/><Relationship Id="rId17" Type="http://schemas.openxmlformats.org/officeDocument/2006/relationships/tags" Target="../tags/tag282.xml"/><Relationship Id="rId25" Type="http://schemas.openxmlformats.org/officeDocument/2006/relationships/image" Target="../media/image217.png"/><Relationship Id="rId33" Type="http://schemas.openxmlformats.org/officeDocument/2006/relationships/image" Target="../media/image225.png"/><Relationship Id="rId38" Type="http://schemas.openxmlformats.org/officeDocument/2006/relationships/image" Target="../media/image230.png"/><Relationship Id="rId2" Type="http://schemas.openxmlformats.org/officeDocument/2006/relationships/tags" Target="../tags/tag267.xml"/><Relationship Id="rId16" Type="http://schemas.openxmlformats.org/officeDocument/2006/relationships/tags" Target="../tags/tag281.xml"/><Relationship Id="rId20" Type="http://schemas.openxmlformats.org/officeDocument/2006/relationships/tags" Target="../tags/tag285.xml"/><Relationship Id="rId29" Type="http://schemas.openxmlformats.org/officeDocument/2006/relationships/image" Target="../media/image221.png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24" Type="http://schemas.openxmlformats.org/officeDocument/2006/relationships/image" Target="../media/image216.png"/><Relationship Id="rId32" Type="http://schemas.openxmlformats.org/officeDocument/2006/relationships/image" Target="../media/image224.png"/><Relationship Id="rId37" Type="http://schemas.openxmlformats.org/officeDocument/2006/relationships/image" Target="../media/image229.png"/><Relationship Id="rId5" Type="http://schemas.openxmlformats.org/officeDocument/2006/relationships/tags" Target="../tags/tag270.xml"/><Relationship Id="rId15" Type="http://schemas.openxmlformats.org/officeDocument/2006/relationships/tags" Target="../tags/tag280.xml"/><Relationship Id="rId23" Type="http://schemas.openxmlformats.org/officeDocument/2006/relationships/image" Target="../media/image215.png"/><Relationship Id="rId28" Type="http://schemas.openxmlformats.org/officeDocument/2006/relationships/image" Target="../media/image220.png"/><Relationship Id="rId36" Type="http://schemas.openxmlformats.org/officeDocument/2006/relationships/image" Target="../media/image228.png"/><Relationship Id="rId10" Type="http://schemas.openxmlformats.org/officeDocument/2006/relationships/tags" Target="../tags/tag275.xml"/><Relationship Id="rId19" Type="http://schemas.openxmlformats.org/officeDocument/2006/relationships/tags" Target="../tags/tag284.xml"/><Relationship Id="rId31" Type="http://schemas.openxmlformats.org/officeDocument/2006/relationships/image" Target="../media/image223.png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tags" Target="../tags/tag279.xml"/><Relationship Id="rId22" Type="http://schemas.openxmlformats.org/officeDocument/2006/relationships/image" Target="../media/image214.png"/><Relationship Id="rId27" Type="http://schemas.openxmlformats.org/officeDocument/2006/relationships/image" Target="../media/image219.png"/><Relationship Id="rId30" Type="http://schemas.openxmlformats.org/officeDocument/2006/relationships/image" Target="../media/image222.png"/><Relationship Id="rId35" Type="http://schemas.openxmlformats.org/officeDocument/2006/relationships/image" Target="../media/image2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tags" Target="../tags/tag298.xml"/><Relationship Id="rId18" Type="http://schemas.openxmlformats.org/officeDocument/2006/relationships/tags" Target="../tags/tag303.xml"/><Relationship Id="rId26" Type="http://schemas.openxmlformats.org/officeDocument/2006/relationships/image" Target="../media/image222.png"/><Relationship Id="rId3" Type="http://schemas.openxmlformats.org/officeDocument/2006/relationships/tags" Target="../tags/tag288.xml"/><Relationship Id="rId21" Type="http://schemas.openxmlformats.org/officeDocument/2006/relationships/image" Target="../media/image233.png"/><Relationship Id="rId34" Type="http://schemas.openxmlformats.org/officeDocument/2006/relationships/image" Target="../media/image230.png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25" Type="http://schemas.openxmlformats.org/officeDocument/2006/relationships/image" Target="../media/image221.png"/><Relationship Id="rId33" Type="http://schemas.openxmlformats.org/officeDocument/2006/relationships/image" Target="../media/image229.png"/><Relationship Id="rId2" Type="http://schemas.openxmlformats.org/officeDocument/2006/relationships/tags" Target="../tags/tag287.xml"/><Relationship Id="rId16" Type="http://schemas.openxmlformats.org/officeDocument/2006/relationships/tags" Target="../tags/tag301.xml"/><Relationship Id="rId20" Type="http://schemas.openxmlformats.org/officeDocument/2006/relationships/image" Target="../media/image232.png"/><Relationship Id="rId29" Type="http://schemas.openxmlformats.org/officeDocument/2006/relationships/image" Target="../media/image225.png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24" Type="http://schemas.openxmlformats.org/officeDocument/2006/relationships/image" Target="../media/image236.png"/><Relationship Id="rId32" Type="http://schemas.openxmlformats.org/officeDocument/2006/relationships/image" Target="../media/image228.png"/><Relationship Id="rId5" Type="http://schemas.openxmlformats.org/officeDocument/2006/relationships/tags" Target="../tags/tag290.xml"/><Relationship Id="rId15" Type="http://schemas.openxmlformats.org/officeDocument/2006/relationships/tags" Target="../tags/tag300.xml"/><Relationship Id="rId23" Type="http://schemas.openxmlformats.org/officeDocument/2006/relationships/image" Target="../media/image235.png"/><Relationship Id="rId28" Type="http://schemas.openxmlformats.org/officeDocument/2006/relationships/image" Target="../media/image224.png"/><Relationship Id="rId10" Type="http://schemas.openxmlformats.org/officeDocument/2006/relationships/tags" Target="../tags/tag29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7.png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Relationship Id="rId22" Type="http://schemas.openxmlformats.org/officeDocument/2006/relationships/image" Target="../media/image234.png"/><Relationship Id="rId27" Type="http://schemas.openxmlformats.org/officeDocument/2006/relationships/image" Target="../media/image223.png"/><Relationship Id="rId30" Type="http://schemas.openxmlformats.org/officeDocument/2006/relationships/image" Target="../media/image226.png"/><Relationship Id="rId35" Type="http://schemas.openxmlformats.org/officeDocument/2006/relationships/image" Target="../media/image2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2.png"/><Relationship Id="rId3" Type="http://schemas.openxmlformats.org/officeDocument/2006/relationships/tags" Target="../tags/tag7.xml"/><Relationship Id="rId21" Type="http://schemas.openxmlformats.org/officeDocument/2006/relationships/image" Target="../media/image7.png"/><Relationship Id="rId34" Type="http://schemas.openxmlformats.org/officeDocument/2006/relationships/image" Target="../media/image19.pn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image" Target="../media/image11.png"/><Relationship Id="rId33" Type="http://schemas.openxmlformats.org/officeDocument/2006/relationships/image" Target="../media/image18.png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image" Target="../media/image6.png"/><Relationship Id="rId29" Type="http://schemas.openxmlformats.org/officeDocument/2006/relationships/image" Target="../media/image15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image" Target="../media/image10.png"/><Relationship Id="rId32" Type="http://schemas.openxmlformats.org/officeDocument/2006/relationships/image" Target="../media/image17.png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image" Target="../media/image9.png"/><Relationship Id="rId28" Type="http://schemas.openxmlformats.org/officeDocument/2006/relationships/image" Target="../media/image14.png"/><Relationship Id="rId36" Type="http://schemas.openxmlformats.org/officeDocument/2006/relationships/image" Target="../media/image21.png"/><Relationship Id="rId10" Type="http://schemas.openxmlformats.org/officeDocument/2006/relationships/tags" Target="../tags/tag14.xml"/><Relationship Id="rId19" Type="http://schemas.openxmlformats.org/officeDocument/2006/relationships/image" Target="../media/image5.png"/><Relationship Id="rId31" Type="http://schemas.openxmlformats.org/officeDocument/2006/relationships/image" Target="../media/image16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image" Target="../media/image8.png"/><Relationship Id="rId27" Type="http://schemas.openxmlformats.org/officeDocument/2006/relationships/image" Target="../media/image13.png"/><Relationship Id="rId30" Type="http://schemas.openxmlformats.org/officeDocument/2006/relationships/image" Target="../media/image2.png"/><Relationship Id="rId35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tags" Target="../tags/tag24.xml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tags" Target="../tags/tag31.xml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image" Target="../media/image47.png"/><Relationship Id="rId39" Type="http://schemas.openxmlformats.org/officeDocument/2006/relationships/image" Target="../media/image59.png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34" Type="http://schemas.openxmlformats.org/officeDocument/2006/relationships/image" Target="../media/image54.png"/><Relationship Id="rId42" Type="http://schemas.openxmlformats.org/officeDocument/2006/relationships/image" Target="../media/image31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image" Target="../media/image46.png"/><Relationship Id="rId33" Type="http://schemas.openxmlformats.org/officeDocument/2006/relationships/image" Target="../media/image53.png"/><Relationship Id="rId38" Type="http://schemas.openxmlformats.org/officeDocument/2006/relationships/image" Target="../media/image58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image" Target="../media/image49.png"/><Relationship Id="rId41" Type="http://schemas.openxmlformats.org/officeDocument/2006/relationships/image" Target="../media/image30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45.jpeg"/><Relationship Id="rId32" Type="http://schemas.openxmlformats.org/officeDocument/2006/relationships/image" Target="../media/image52.png"/><Relationship Id="rId37" Type="http://schemas.openxmlformats.org/officeDocument/2006/relationships/image" Target="../media/image57.png"/><Relationship Id="rId40" Type="http://schemas.openxmlformats.org/officeDocument/2006/relationships/image" Target="../media/image29.png"/><Relationship Id="rId45" Type="http://schemas.openxmlformats.org/officeDocument/2006/relationships/image" Target="../media/image36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image" Target="../media/image51.png"/><Relationship Id="rId44" Type="http://schemas.openxmlformats.org/officeDocument/2006/relationships/image" Target="../media/image35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image" Target="../media/image33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Relationship Id="rId43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tags" Target="../tags/tag62.xml"/><Relationship Id="rId21" Type="http://schemas.openxmlformats.org/officeDocument/2006/relationships/image" Target="../media/image67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tags" Target="../tags/tag61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70.png"/><Relationship Id="rId5" Type="http://schemas.openxmlformats.org/officeDocument/2006/relationships/tags" Target="../tags/tag64.xml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10" Type="http://schemas.openxmlformats.org/officeDocument/2006/relationships/tags" Target="../tags/tag69.xml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image" Target="../media/image66.png"/><Relationship Id="rId26" Type="http://schemas.openxmlformats.org/officeDocument/2006/relationships/image" Target="../media/image79.png"/><Relationship Id="rId3" Type="http://schemas.openxmlformats.org/officeDocument/2006/relationships/tags" Target="../tags/tag74.xml"/><Relationship Id="rId21" Type="http://schemas.openxmlformats.org/officeDocument/2006/relationships/image" Target="../media/image69.png"/><Relationship Id="rId34" Type="http://schemas.openxmlformats.org/officeDocument/2006/relationships/image" Target="../media/image45.jpe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8.png"/><Relationship Id="rId33" Type="http://schemas.openxmlformats.org/officeDocument/2006/relationships/image" Target="../media/image86.png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image" Target="../media/image68.png"/><Relationship Id="rId29" Type="http://schemas.openxmlformats.org/officeDocument/2006/relationships/image" Target="../media/image82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73.png"/><Relationship Id="rId32" Type="http://schemas.openxmlformats.org/officeDocument/2006/relationships/image" Target="../media/image85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image" Target="../media/image71.png"/><Relationship Id="rId28" Type="http://schemas.openxmlformats.org/officeDocument/2006/relationships/image" Target="../media/image81.png"/><Relationship Id="rId10" Type="http://schemas.openxmlformats.org/officeDocument/2006/relationships/tags" Target="../tags/tag81.xml"/><Relationship Id="rId19" Type="http://schemas.openxmlformats.org/officeDocument/2006/relationships/image" Target="../media/image67.png"/><Relationship Id="rId31" Type="http://schemas.openxmlformats.org/officeDocument/2006/relationships/image" Target="../media/image84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image" Target="../media/image70.png"/><Relationship Id="rId27" Type="http://schemas.openxmlformats.org/officeDocument/2006/relationships/image" Target="../media/image80.png"/><Relationship Id="rId30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image" Target="../media/image87.png"/><Relationship Id="rId39" Type="http://schemas.openxmlformats.org/officeDocument/2006/relationships/image" Target="../media/image99.png"/><Relationship Id="rId3" Type="http://schemas.openxmlformats.org/officeDocument/2006/relationships/tags" Target="../tags/tag90.xml"/><Relationship Id="rId21" Type="http://schemas.openxmlformats.org/officeDocument/2006/relationships/tags" Target="../tags/tag108.xml"/><Relationship Id="rId34" Type="http://schemas.openxmlformats.org/officeDocument/2006/relationships/image" Target="../media/image94.png"/><Relationship Id="rId42" Type="http://schemas.openxmlformats.org/officeDocument/2006/relationships/image" Target="../media/image102.png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93.png"/><Relationship Id="rId38" Type="http://schemas.openxmlformats.org/officeDocument/2006/relationships/image" Target="../media/image98.png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29" Type="http://schemas.openxmlformats.org/officeDocument/2006/relationships/image" Target="../media/image90.png"/><Relationship Id="rId41" Type="http://schemas.openxmlformats.org/officeDocument/2006/relationships/image" Target="../media/image101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image" Target="../media/image92.png"/><Relationship Id="rId37" Type="http://schemas.openxmlformats.org/officeDocument/2006/relationships/image" Target="../media/image97.png"/><Relationship Id="rId40" Type="http://schemas.openxmlformats.org/officeDocument/2006/relationships/image" Target="../media/image100.png"/><Relationship Id="rId45" Type="http://schemas.openxmlformats.org/officeDocument/2006/relationships/image" Target="../media/image45.jpe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image" Target="../media/image89.png"/><Relationship Id="rId36" Type="http://schemas.openxmlformats.org/officeDocument/2006/relationships/image" Target="../media/image96.png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image" Target="../media/image91.png"/><Relationship Id="rId44" Type="http://schemas.openxmlformats.org/officeDocument/2006/relationships/image" Target="../media/image104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image" Target="../media/image88.png"/><Relationship Id="rId30" Type="http://schemas.openxmlformats.org/officeDocument/2006/relationships/image" Target="../media/image73.png"/><Relationship Id="rId35" Type="http://schemas.openxmlformats.org/officeDocument/2006/relationships/image" Target="../media/image95.png"/><Relationship Id="rId43" Type="http://schemas.openxmlformats.org/officeDocument/2006/relationships/image" Target="../media/image10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tags" Target="../tags/tag137.xml"/><Relationship Id="rId39" Type="http://schemas.openxmlformats.org/officeDocument/2006/relationships/image" Target="../media/image115.png"/><Relationship Id="rId3" Type="http://schemas.openxmlformats.org/officeDocument/2006/relationships/tags" Target="../tags/tag114.xml"/><Relationship Id="rId21" Type="http://schemas.openxmlformats.org/officeDocument/2006/relationships/tags" Target="../tags/tag132.xml"/><Relationship Id="rId34" Type="http://schemas.openxmlformats.org/officeDocument/2006/relationships/image" Target="../media/image110.png"/><Relationship Id="rId42" Type="http://schemas.openxmlformats.org/officeDocument/2006/relationships/image" Target="../media/image93.png"/><Relationship Id="rId47" Type="http://schemas.openxmlformats.org/officeDocument/2006/relationships/image" Target="../media/image121.png"/><Relationship Id="rId50" Type="http://schemas.openxmlformats.org/officeDocument/2006/relationships/image" Target="../media/image124.png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33" Type="http://schemas.openxmlformats.org/officeDocument/2006/relationships/image" Target="../media/image109.png"/><Relationship Id="rId38" Type="http://schemas.openxmlformats.org/officeDocument/2006/relationships/image" Target="../media/image114.png"/><Relationship Id="rId46" Type="http://schemas.openxmlformats.org/officeDocument/2006/relationships/image" Target="../media/image120.png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29" Type="http://schemas.openxmlformats.org/officeDocument/2006/relationships/image" Target="../media/image105.jpeg"/><Relationship Id="rId41" Type="http://schemas.openxmlformats.org/officeDocument/2006/relationships/image" Target="../media/image91.png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32" Type="http://schemas.openxmlformats.org/officeDocument/2006/relationships/image" Target="../media/image108.png"/><Relationship Id="rId37" Type="http://schemas.openxmlformats.org/officeDocument/2006/relationships/image" Target="../media/image113.png"/><Relationship Id="rId40" Type="http://schemas.openxmlformats.org/officeDocument/2006/relationships/image" Target="../media/image116.png"/><Relationship Id="rId45" Type="http://schemas.openxmlformats.org/officeDocument/2006/relationships/image" Target="../media/image119.png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12.png"/><Relationship Id="rId49" Type="http://schemas.openxmlformats.org/officeDocument/2006/relationships/image" Target="../media/image123.png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31" Type="http://schemas.openxmlformats.org/officeDocument/2006/relationships/image" Target="../media/image107.png"/><Relationship Id="rId44" Type="http://schemas.openxmlformats.org/officeDocument/2006/relationships/image" Target="../media/image118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tags" Target="../tags/tag138.xml"/><Relationship Id="rId30" Type="http://schemas.openxmlformats.org/officeDocument/2006/relationships/image" Target="../media/image106.png"/><Relationship Id="rId35" Type="http://schemas.openxmlformats.org/officeDocument/2006/relationships/image" Target="../media/image111.png"/><Relationship Id="rId43" Type="http://schemas.openxmlformats.org/officeDocument/2006/relationships/image" Target="../media/image117.png"/><Relationship Id="rId48" Type="http://schemas.openxmlformats.org/officeDocument/2006/relationships/image" Target="../media/image122.png"/><Relationship Id="rId8" Type="http://schemas.openxmlformats.org/officeDocument/2006/relationships/tags" Target="../tags/tag119.xml"/><Relationship Id="rId51" Type="http://schemas.openxmlformats.org/officeDocument/2006/relationships/image" Target="../media/image1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26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051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 r="38763"/>
          <a:stretch>
            <a:fillRect/>
          </a:stretch>
        </p:blipFill>
        <p:spPr bwMode="auto">
          <a:xfrm>
            <a:off x="468313" y="5255326"/>
            <a:ext cx="1851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700338" y="5099050"/>
            <a:ext cx="6264275" cy="1512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053" name="1 Título"/>
          <p:cNvSpPr>
            <a:spLocks noGrp="1"/>
          </p:cNvSpPr>
          <p:nvPr>
            <p:ph type="ctrTitle"/>
          </p:nvPr>
        </p:nvSpPr>
        <p:spPr>
          <a:xfrm>
            <a:off x="685800" y="1845419"/>
            <a:ext cx="7772400" cy="2879725"/>
          </a:xfrm>
        </p:spPr>
        <p:txBody>
          <a:bodyPr/>
          <a:lstStyle/>
          <a:p>
            <a:r>
              <a:rPr lang="en-US" dirty="0" err="1" smtClean="0">
                <a:latin typeface="Segoe UI Semibold" pitchFamily="34" charset="0"/>
              </a:rPr>
              <a:t>Isoparametric</a:t>
            </a:r>
            <a:r>
              <a:rPr lang="en-US" dirty="0" smtClean="0">
                <a:latin typeface="Segoe UI Semibold" pitchFamily="34" charset="0"/>
              </a:rPr>
              <a:t> foliations on complex projective spaces</a:t>
            </a:r>
            <a:endParaRPr lang="es-ES" dirty="0" smtClean="0">
              <a:latin typeface="Segoe UI Semibold" pitchFamily="34" charset="0"/>
            </a:endParaRPr>
          </a:p>
        </p:txBody>
      </p:sp>
      <p:sp>
        <p:nvSpPr>
          <p:cNvPr id="2054" name="2 Subtítulo"/>
          <p:cNvSpPr>
            <a:spLocks noGrp="1"/>
          </p:cNvSpPr>
          <p:nvPr>
            <p:ph type="subTitle" idx="1"/>
          </p:nvPr>
        </p:nvSpPr>
        <p:spPr>
          <a:xfrm>
            <a:off x="4211960" y="5229200"/>
            <a:ext cx="4024536" cy="569694"/>
          </a:xfrm>
        </p:spPr>
        <p:txBody>
          <a:bodyPr/>
          <a:lstStyle/>
          <a:p>
            <a:pPr algn="r"/>
            <a:r>
              <a:rPr lang="es-ES" sz="2600" smtClean="0">
                <a:solidFill>
                  <a:schemeClr val="tx1"/>
                </a:solidFill>
              </a:rPr>
              <a:t>Miguel Domínguez Vázquez</a:t>
            </a:r>
          </a:p>
        </p:txBody>
      </p:sp>
      <p:sp>
        <p:nvSpPr>
          <p:cNvPr id="2055" name="4 CuadroTexto"/>
          <p:cNvSpPr txBox="1">
            <a:spLocks noChangeArrowheads="1"/>
          </p:cNvSpPr>
          <p:nvPr/>
        </p:nvSpPr>
        <p:spPr bwMode="auto">
          <a:xfrm>
            <a:off x="900113" y="765175"/>
            <a:ext cx="73437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000" smtClean="0">
                <a:latin typeface="Calibri" pitchFamily="34" charset="0"/>
              </a:rPr>
              <a:t>Differential Geometry Days</a:t>
            </a:r>
          </a:p>
          <a:p>
            <a:pPr algn="ctr"/>
            <a:r>
              <a:rPr lang="es-ES" sz="3000" smtClean="0">
                <a:latin typeface="Calibri" pitchFamily="34" charset="0"/>
              </a:rPr>
              <a:t>In honour of Luis A. Cordero</a:t>
            </a:r>
            <a:endParaRPr lang="es-ES" sz="2400" dirty="0">
              <a:latin typeface="Calibri" pitchFamily="34" charset="0"/>
            </a:endParaRPr>
          </a:p>
        </p:txBody>
      </p:sp>
      <p:sp>
        <p:nvSpPr>
          <p:cNvPr id="2056" name="10 CuadroTexto"/>
          <p:cNvSpPr txBox="1">
            <a:spLocks noChangeArrowheads="1"/>
          </p:cNvSpPr>
          <p:nvPr/>
        </p:nvSpPr>
        <p:spPr bwMode="auto">
          <a:xfrm>
            <a:off x="4059783" y="5733256"/>
            <a:ext cx="4176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>
                <a:latin typeface="Calibri" pitchFamily="34" charset="0"/>
              </a:rPr>
              <a:t>Department of Geometry and Topology</a:t>
            </a:r>
          </a:p>
          <a:p>
            <a:pPr algn="r"/>
            <a:r>
              <a:rPr lang="es-ES">
                <a:latin typeface="Calibri" pitchFamily="34" charset="0"/>
              </a:rPr>
              <a:t>University of Santiago de Compostela</a:t>
            </a:r>
          </a:p>
          <a:p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tángulo"/>
          <p:cNvSpPr/>
          <p:nvPr/>
        </p:nvSpPr>
        <p:spPr>
          <a:xfrm>
            <a:off x="157079" y="2983889"/>
            <a:ext cx="8807409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57079" y="1484784"/>
            <a:ext cx="8807409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+mj-lt"/>
              </a:rPr>
              <a:t>Isoparametric foliations on CP</a:t>
            </a:r>
            <a:r>
              <a:rPr lang="es-ES" sz="3600" baseline="30000" smtClean="0">
                <a:solidFill>
                  <a:schemeClr val="bg1"/>
                </a:solidFill>
                <a:latin typeface="+mj-lt"/>
              </a:rPr>
              <a:t>n</a:t>
            </a:r>
            <a:endParaRPr lang="es-ES" sz="3600" baseline="3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16 CuadroTexto"/>
          <p:cNvSpPr txBox="1">
            <a:spLocks noChangeArrowheads="1"/>
          </p:cNvSpPr>
          <p:nvPr/>
        </p:nvSpPr>
        <p:spPr bwMode="auto">
          <a:xfrm>
            <a:off x="7164288" y="97468"/>
            <a:ext cx="1944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Complex structures preserving a foliation</a:t>
            </a:r>
            <a:endParaRPr lang="es-ES" sz="14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32" name="31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16649" y="862838"/>
            <a:ext cx="2258409" cy="518578"/>
          </a:xfrm>
          <a:prstGeom prst="rect">
            <a:avLst/>
          </a:prstGeom>
          <a:noFill/>
          <a:ln/>
          <a:effectLst/>
        </p:spPr>
      </p:pic>
      <p:pic>
        <p:nvPicPr>
          <p:cNvPr id="34" name="33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19872" y="1667989"/>
            <a:ext cx="4935697" cy="194420"/>
          </a:xfrm>
          <a:prstGeom prst="rect">
            <a:avLst/>
          </a:prstGeom>
          <a:noFill/>
          <a:ln/>
          <a:effectLst/>
        </p:spPr>
      </p:pic>
      <p:sp>
        <p:nvSpPr>
          <p:cNvPr id="93" name="92 Flecha izquierda y derecha"/>
          <p:cNvSpPr/>
          <p:nvPr/>
        </p:nvSpPr>
        <p:spPr>
          <a:xfrm>
            <a:off x="3586536" y="3082023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0" name="69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58126" y="3154030"/>
            <a:ext cx="1479785" cy="184001"/>
          </a:xfrm>
          <a:prstGeom prst="rect">
            <a:avLst/>
          </a:prstGeom>
          <a:noFill/>
          <a:ln/>
          <a:effectLst/>
        </p:spPr>
      </p:pic>
      <p:pic>
        <p:nvPicPr>
          <p:cNvPr id="74" name="73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94644" y="3154030"/>
            <a:ext cx="2785670" cy="215080"/>
          </a:xfrm>
          <a:prstGeom prst="rect">
            <a:avLst/>
          </a:prstGeom>
          <a:noFill/>
          <a:ln/>
          <a:effectLst/>
        </p:spPr>
      </p:pic>
      <p:pic>
        <p:nvPicPr>
          <p:cNvPr id="76" name="75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8436" y="2244052"/>
            <a:ext cx="4037269" cy="215080"/>
          </a:xfrm>
          <a:prstGeom prst="rect">
            <a:avLst/>
          </a:prstGeom>
          <a:noFill/>
          <a:ln/>
          <a:effectLst/>
        </p:spPr>
      </p:pic>
      <p:pic>
        <p:nvPicPr>
          <p:cNvPr id="77" name="76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8213" y="1661618"/>
            <a:ext cx="1480524" cy="184093"/>
          </a:xfrm>
          <a:prstGeom prst="rect">
            <a:avLst/>
          </a:prstGeom>
          <a:noFill/>
          <a:ln/>
          <a:effectLst/>
        </p:spPr>
      </p:pic>
      <p:pic>
        <p:nvPicPr>
          <p:cNvPr id="79" name="78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8008" y="934846"/>
            <a:ext cx="1166458" cy="215147"/>
          </a:xfrm>
          <a:prstGeom prst="rect">
            <a:avLst/>
          </a:prstGeom>
          <a:noFill/>
          <a:ln/>
          <a:effectLst/>
        </p:spPr>
      </p:pic>
      <p:pic>
        <p:nvPicPr>
          <p:cNvPr id="80" name="79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597" y="934846"/>
            <a:ext cx="2806387" cy="194348"/>
          </a:xfrm>
          <a:prstGeom prst="rect">
            <a:avLst/>
          </a:prstGeom>
          <a:noFill/>
          <a:ln/>
          <a:effectLst/>
        </p:spPr>
      </p:pic>
      <p:pic>
        <p:nvPicPr>
          <p:cNvPr id="87" name="86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8009" y="2604092"/>
            <a:ext cx="8570383" cy="222573"/>
          </a:xfrm>
          <a:prstGeom prst="rect">
            <a:avLst/>
          </a:prstGeom>
          <a:noFill/>
          <a:ln/>
          <a:effectLst/>
        </p:spPr>
      </p:pic>
      <p:sp>
        <p:nvSpPr>
          <p:cNvPr id="36" name="35 Flecha izquierda y derecha"/>
          <p:cNvSpPr/>
          <p:nvPr/>
        </p:nvSpPr>
        <p:spPr>
          <a:xfrm>
            <a:off x="2444615" y="1628800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4" name="83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86729" y="1523972"/>
            <a:ext cx="320041" cy="13228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 animBg="1"/>
      <p:bldP spid="93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tángulo"/>
          <p:cNvSpPr/>
          <p:nvPr/>
        </p:nvSpPr>
        <p:spPr>
          <a:xfrm>
            <a:off x="157079" y="2983889"/>
            <a:ext cx="8807409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57079" y="1484784"/>
            <a:ext cx="8807409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157079" y="4005064"/>
            <a:ext cx="8807409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+mj-lt"/>
              </a:rPr>
              <a:t>Isoparametric foliations on CP</a:t>
            </a:r>
            <a:r>
              <a:rPr lang="es-ES" sz="3600" baseline="30000" smtClean="0">
                <a:solidFill>
                  <a:schemeClr val="bg1"/>
                </a:solidFill>
                <a:latin typeface="+mj-lt"/>
              </a:rPr>
              <a:t>n</a:t>
            </a:r>
            <a:endParaRPr lang="es-ES" sz="3600" baseline="3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16 CuadroTexto"/>
          <p:cNvSpPr txBox="1">
            <a:spLocks noChangeArrowheads="1"/>
          </p:cNvSpPr>
          <p:nvPr/>
        </p:nvSpPr>
        <p:spPr bwMode="auto">
          <a:xfrm>
            <a:off x="7164288" y="97468"/>
            <a:ext cx="1944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Complex structures preserving a foliation</a:t>
            </a:r>
            <a:endParaRPr lang="es-ES" sz="14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32" name="31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16649" y="862838"/>
            <a:ext cx="2258409" cy="518578"/>
          </a:xfrm>
          <a:prstGeom prst="rect">
            <a:avLst/>
          </a:prstGeom>
          <a:noFill/>
          <a:ln/>
          <a:effectLst/>
        </p:spPr>
      </p:pic>
      <p:pic>
        <p:nvPicPr>
          <p:cNvPr id="34" name="33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19872" y="1667989"/>
            <a:ext cx="4935697" cy="194420"/>
          </a:xfrm>
          <a:prstGeom prst="rect">
            <a:avLst/>
          </a:prstGeom>
          <a:noFill/>
          <a:ln/>
          <a:effectLst/>
        </p:spPr>
      </p:pic>
      <p:sp>
        <p:nvSpPr>
          <p:cNvPr id="93" name="92 Flecha izquierda y derecha"/>
          <p:cNvSpPr/>
          <p:nvPr/>
        </p:nvSpPr>
        <p:spPr>
          <a:xfrm>
            <a:off x="3586536" y="3082023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0" name="69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58126" y="3154030"/>
            <a:ext cx="1479785" cy="184001"/>
          </a:xfrm>
          <a:prstGeom prst="rect">
            <a:avLst/>
          </a:prstGeom>
          <a:noFill/>
          <a:ln/>
          <a:effectLst/>
        </p:spPr>
      </p:pic>
      <p:pic>
        <p:nvPicPr>
          <p:cNvPr id="72" name="71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3403" y="3697275"/>
            <a:ext cx="3627425" cy="194326"/>
          </a:xfrm>
          <a:prstGeom prst="rect">
            <a:avLst/>
          </a:prstGeom>
          <a:noFill/>
          <a:ln/>
          <a:effectLst/>
        </p:spPr>
      </p:pic>
      <p:pic>
        <p:nvPicPr>
          <p:cNvPr id="74" name="73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94644" y="3154030"/>
            <a:ext cx="2785670" cy="215080"/>
          </a:xfrm>
          <a:prstGeom prst="rect">
            <a:avLst/>
          </a:prstGeom>
          <a:noFill/>
          <a:ln/>
          <a:effectLst/>
        </p:spPr>
      </p:pic>
      <p:pic>
        <p:nvPicPr>
          <p:cNvPr id="76" name="75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8436" y="2244052"/>
            <a:ext cx="4037269" cy="215080"/>
          </a:xfrm>
          <a:prstGeom prst="rect">
            <a:avLst/>
          </a:prstGeom>
          <a:noFill/>
          <a:ln/>
          <a:effectLst/>
        </p:spPr>
      </p:pic>
      <p:pic>
        <p:nvPicPr>
          <p:cNvPr id="45" name="44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88668" y="3697275"/>
            <a:ext cx="548003" cy="173189"/>
          </a:xfrm>
          <a:prstGeom prst="rect">
            <a:avLst/>
          </a:prstGeom>
          <a:noFill/>
          <a:ln/>
          <a:effectLst/>
        </p:spPr>
      </p:pic>
      <p:pic>
        <p:nvPicPr>
          <p:cNvPr id="77" name="76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8213" y="1661618"/>
            <a:ext cx="1480524" cy="184093"/>
          </a:xfrm>
          <a:prstGeom prst="rect">
            <a:avLst/>
          </a:prstGeom>
          <a:noFill/>
          <a:ln/>
          <a:effectLst/>
        </p:spPr>
      </p:pic>
      <p:pic>
        <p:nvPicPr>
          <p:cNvPr id="79" name="78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8008" y="934846"/>
            <a:ext cx="1166458" cy="215147"/>
          </a:xfrm>
          <a:prstGeom prst="rect">
            <a:avLst/>
          </a:prstGeom>
          <a:noFill/>
          <a:ln/>
          <a:effectLst/>
        </p:spPr>
      </p:pic>
      <p:pic>
        <p:nvPicPr>
          <p:cNvPr id="80" name="79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597" y="934846"/>
            <a:ext cx="2806387" cy="194348"/>
          </a:xfrm>
          <a:prstGeom prst="rect">
            <a:avLst/>
          </a:prstGeom>
          <a:noFill/>
          <a:ln/>
          <a:effectLst/>
        </p:spPr>
      </p:pic>
      <p:pic>
        <p:nvPicPr>
          <p:cNvPr id="35" name="34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4942" y="4162142"/>
            <a:ext cx="3295784" cy="214549"/>
          </a:xfrm>
          <a:prstGeom prst="rect">
            <a:avLst/>
          </a:prstGeom>
          <a:noFill/>
          <a:ln/>
          <a:effectLst/>
        </p:spPr>
      </p:pic>
      <p:pic>
        <p:nvPicPr>
          <p:cNvPr id="87" name="86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8009" y="2604092"/>
            <a:ext cx="8570383" cy="222573"/>
          </a:xfrm>
          <a:prstGeom prst="rect">
            <a:avLst/>
          </a:prstGeom>
          <a:noFill/>
          <a:ln/>
          <a:effectLst/>
        </p:spPr>
      </p:pic>
      <p:pic>
        <p:nvPicPr>
          <p:cNvPr id="37" name="36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7691" y="4129323"/>
            <a:ext cx="4051451" cy="258549"/>
          </a:xfrm>
          <a:prstGeom prst="rect">
            <a:avLst/>
          </a:prstGeom>
          <a:noFill/>
          <a:ln/>
          <a:effectLst/>
        </p:spPr>
      </p:pic>
      <p:sp>
        <p:nvSpPr>
          <p:cNvPr id="36" name="35 Flecha izquierda y derecha"/>
          <p:cNvSpPr/>
          <p:nvPr/>
        </p:nvSpPr>
        <p:spPr>
          <a:xfrm>
            <a:off x="2444615" y="1628800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izquierda y derecha"/>
          <p:cNvSpPr/>
          <p:nvPr/>
        </p:nvSpPr>
        <p:spPr>
          <a:xfrm>
            <a:off x="3851920" y="4116261"/>
            <a:ext cx="720080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4" name="83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86729" y="1523972"/>
            <a:ext cx="320041" cy="132283"/>
          </a:xfrm>
          <a:prstGeom prst="rect">
            <a:avLst/>
          </a:prstGeom>
          <a:noFill/>
          <a:ln/>
          <a:effectLst/>
        </p:spPr>
      </p:pic>
      <p:sp>
        <p:nvSpPr>
          <p:cNvPr id="44" name="43 Rectángulo"/>
          <p:cNvSpPr/>
          <p:nvPr/>
        </p:nvSpPr>
        <p:spPr>
          <a:xfrm>
            <a:off x="157079" y="4572008"/>
            <a:ext cx="8807409" cy="8771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" name="38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8197" y="4716024"/>
            <a:ext cx="2351922" cy="189708"/>
          </a:xfrm>
          <a:prstGeom prst="rect">
            <a:avLst/>
          </a:prstGeom>
          <a:noFill/>
          <a:ln/>
          <a:effectLst/>
        </p:spPr>
      </p:pic>
      <p:pic>
        <p:nvPicPr>
          <p:cNvPr id="40" name="39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00113" y="4663771"/>
            <a:ext cx="1296930" cy="228736"/>
          </a:xfrm>
          <a:prstGeom prst="rect">
            <a:avLst/>
          </a:prstGeom>
          <a:noFill/>
          <a:ln/>
          <a:effectLst/>
        </p:spPr>
      </p:pic>
      <p:pic>
        <p:nvPicPr>
          <p:cNvPr id="42" name="41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625" y="5076064"/>
            <a:ext cx="2782836" cy="228664"/>
          </a:xfrm>
          <a:prstGeom prst="rect">
            <a:avLst/>
          </a:prstGeom>
          <a:noFill/>
          <a:ln/>
          <a:effectLst/>
        </p:spPr>
      </p:pic>
      <p:pic>
        <p:nvPicPr>
          <p:cNvPr id="43" name="42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57684" y="5076064"/>
            <a:ext cx="2114559" cy="228601"/>
          </a:xfrm>
          <a:prstGeom prst="rect">
            <a:avLst/>
          </a:prstGeom>
          <a:noFill/>
          <a:ln/>
          <a:effectLst/>
        </p:spPr>
      </p:pic>
      <p:sp>
        <p:nvSpPr>
          <p:cNvPr id="60" name="59 Flecha izquierda y derecha"/>
          <p:cNvSpPr/>
          <p:nvPr/>
        </p:nvSpPr>
        <p:spPr>
          <a:xfrm>
            <a:off x="3000364" y="4670142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Flecha derecha"/>
          <p:cNvSpPr/>
          <p:nvPr/>
        </p:nvSpPr>
        <p:spPr>
          <a:xfrm>
            <a:off x="3500430" y="5076064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1" grpId="0" animBg="1"/>
      <p:bldP spid="44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"/>
          <p:cNvSpPr/>
          <p:nvPr/>
        </p:nvSpPr>
        <p:spPr>
          <a:xfrm>
            <a:off x="157079" y="6165304"/>
            <a:ext cx="8807409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157079" y="2983889"/>
            <a:ext cx="8807409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57079" y="1484784"/>
            <a:ext cx="8807409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157079" y="4005064"/>
            <a:ext cx="8807409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+mj-lt"/>
              </a:rPr>
              <a:t>Isoparametric foliations on CP</a:t>
            </a:r>
            <a:r>
              <a:rPr lang="es-ES" sz="3600" baseline="30000" smtClean="0">
                <a:solidFill>
                  <a:schemeClr val="bg1"/>
                </a:solidFill>
                <a:latin typeface="+mj-lt"/>
              </a:rPr>
              <a:t>n</a:t>
            </a:r>
            <a:endParaRPr lang="es-ES" sz="3600" baseline="3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16 CuadroTexto"/>
          <p:cNvSpPr txBox="1">
            <a:spLocks noChangeArrowheads="1"/>
          </p:cNvSpPr>
          <p:nvPr/>
        </p:nvSpPr>
        <p:spPr bwMode="auto">
          <a:xfrm>
            <a:off x="7164288" y="97468"/>
            <a:ext cx="1944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Complex structures preserving a foliation</a:t>
            </a:r>
            <a:endParaRPr lang="es-ES" sz="14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32" name="31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16649" y="862838"/>
            <a:ext cx="2258409" cy="518578"/>
          </a:xfrm>
          <a:prstGeom prst="rect">
            <a:avLst/>
          </a:prstGeom>
          <a:noFill/>
          <a:ln/>
          <a:effectLst/>
        </p:spPr>
      </p:pic>
      <p:pic>
        <p:nvPicPr>
          <p:cNvPr id="34" name="33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19872" y="1667989"/>
            <a:ext cx="4935697" cy="194420"/>
          </a:xfrm>
          <a:prstGeom prst="rect">
            <a:avLst/>
          </a:prstGeom>
          <a:noFill/>
          <a:ln/>
          <a:effectLst/>
        </p:spPr>
      </p:pic>
      <p:sp>
        <p:nvSpPr>
          <p:cNvPr id="93" name="92 Flecha izquierda y derecha"/>
          <p:cNvSpPr/>
          <p:nvPr/>
        </p:nvSpPr>
        <p:spPr>
          <a:xfrm>
            <a:off x="3586536" y="3082023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0" name="69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58126" y="3154030"/>
            <a:ext cx="1479785" cy="184001"/>
          </a:xfrm>
          <a:prstGeom prst="rect">
            <a:avLst/>
          </a:prstGeom>
          <a:noFill/>
          <a:ln/>
          <a:effectLst/>
        </p:spPr>
      </p:pic>
      <p:pic>
        <p:nvPicPr>
          <p:cNvPr id="72" name="71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3403" y="3697275"/>
            <a:ext cx="3627425" cy="194326"/>
          </a:xfrm>
          <a:prstGeom prst="rect">
            <a:avLst/>
          </a:prstGeom>
          <a:noFill/>
          <a:ln/>
          <a:effectLst/>
        </p:spPr>
      </p:pic>
      <p:pic>
        <p:nvPicPr>
          <p:cNvPr id="74" name="73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94644" y="3154030"/>
            <a:ext cx="2785670" cy="215080"/>
          </a:xfrm>
          <a:prstGeom prst="rect">
            <a:avLst/>
          </a:prstGeom>
          <a:noFill/>
          <a:ln/>
          <a:effectLst/>
        </p:spPr>
      </p:pic>
      <p:pic>
        <p:nvPicPr>
          <p:cNvPr id="76" name="75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8436" y="2244052"/>
            <a:ext cx="4037269" cy="215080"/>
          </a:xfrm>
          <a:prstGeom prst="rect">
            <a:avLst/>
          </a:prstGeom>
          <a:noFill/>
          <a:ln/>
          <a:effectLst/>
        </p:spPr>
      </p:pic>
      <p:pic>
        <p:nvPicPr>
          <p:cNvPr id="77" name="76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8213" y="1661618"/>
            <a:ext cx="1480524" cy="184093"/>
          </a:xfrm>
          <a:prstGeom prst="rect">
            <a:avLst/>
          </a:prstGeom>
          <a:noFill/>
          <a:ln/>
          <a:effectLst/>
        </p:spPr>
      </p:pic>
      <p:pic>
        <p:nvPicPr>
          <p:cNvPr id="79" name="78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8008" y="934846"/>
            <a:ext cx="1166458" cy="215147"/>
          </a:xfrm>
          <a:prstGeom prst="rect">
            <a:avLst/>
          </a:prstGeom>
          <a:noFill/>
          <a:ln/>
          <a:effectLst/>
        </p:spPr>
      </p:pic>
      <p:pic>
        <p:nvPicPr>
          <p:cNvPr id="80" name="79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597" y="934846"/>
            <a:ext cx="2806387" cy="194348"/>
          </a:xfrm>
          <a:prstGeom prst="rect">
            <a:avLst/>
          </a:prstGeom>
          <a:noFill/>
          <a:ln/>
          <a:effectLst/>
        </p:spPr>
      </p:pic>
      <p:pic>
        <p:nvPicPr>
          <p:cNvPr id="31" name="30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4946" y="4162143"/>
            <a:ext cx="3295777" cy="214549"/>
          </a:xfrm>
          <a:prstGeom prst="rect">
            <a:avLst/>
          </a:prstGeom>
          <a:noFill/>
          <a:ln/>
          <a:effectLst/>
        </p:spPr>
      </p:pic>
      <p:pic>
        <p:nvPicPr>
          <p:cNvPr id="87" name="86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8009" y="2604092"/>
            <a:ext cx="8570383" cy="222573"/>
          </a:xfrm>
          <a:prstGeom prst="rect">
            <a:avLst/>
          </a:prstGeom>
          <a:noFill/>
          <a:ln/>
          <a:effectLst/>
        </p:spPr>
      </p:pic>
      <p:pic>
        <p:nvPicPr>
          <p:cNvPr id="42" name="41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88668" y="3697275"/>
            <a:ext cx="548003" cy="173189"/>
          </a:xfrm>
          <a:prstGeom prst="rect">
            <a:avLst/>
          </a:prstGeom>
          <a:noFill/>
          <a:ln/>
          <a:effectLst/>
        </p:spPr>
      </p:pic>
      <p:pic>
        <p:nvPicPr>
          <p:cNvPr id="33" name="32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8126" y="4129324"/>
            <a:ext cx="4050582" cy="258493"/>
          </a:xfrm>
          <a:prstGeom prst="rect">
            <a:avLst/>
          </a:prstGeom>
          <a:noFill/>
          <a:ln/>
          <a:effectLst/>
        </p:spPr>
      </p:pic>
      <p:sp>
        <p:nvSpPr>
          <p:cNvPr id="36" name="35 Flecha izquierda y derecha"/>
          <p:cNvSpPr/>
          <p:nvPr/>
        </p:nvSpPr>
        <p:spPr>
          <a:xfrm>
            <a:off x="2444615" y="1628800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izquierda y derecha"/>
          <p:cNvSpPr/>
          <p:nvPr/>
        </p:nvSpPr>
        <p:spPr>
          <a:xfrm>
            <a:off x="3851920" y="4116261"/>
            <a:ext cx="720080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2" name="51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6947" y="4764333"/>
            <a:ext cx="3404973" cy="214589"/>
          </a:xfrm>
          <a:prstGeom prst="rect">
            <a:avLst/>
          </a:prstGeom>
          <a:noFill/>
          <a:ln/>
          <a:effectLst/>
        </p:spPr>
      </p:pic>
      <p:pic>
        <p:nvPicPr>
          <p:cNvPr id="27" name="26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4946" y="5137436"/>
            <a:ext cx="3381704" cy="204246"/>
          </a:xfrm>
          <a:prstGeom prst="rect">
            <a:avLst/>
          </a:prstGeom>
          <a:noFill/>
          <a:ln/>
          <a:effectLst/>
        </p:spPr>
      </p:pic>
      <p:pic>
        <p:nvPicPr>
          <p:cNvPr id="49" name="48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27784" y="5510539"/>
            <a:ext cx="1507094" cy="496333"/>
          </a:xfrm>
          <a:prstGeom prst="rect">
            <a:avLst/>
          </a:prstGeom>
          <a:noFill/>
          <a:ln/>
          <a:effectLst/>
        </p:spPr>
      </p:pic>
      <p:pic>
        <p:nvPicPr>
          <p:cNvPr id="39" name="38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4509" y="6335445"/>
            <a:ext cx="5990459" cy="268886"/>
          </a:xfrm>
          <a:prstGeom prst="rect">
            <a:avLst/>
          </a:prstGeom>
          <a:noFill/>
          <a:ln/>
          <a:effectLst/>
        </p:spPr>
      </p:pic>
      <p:pic>
        <p:nvPicPr>
          <p:cNvPr id="43" name="42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67463" y="6335445"/>
            <a:ext cx="1367267" cy="214524"/>
          </a:xfrm>
          <a:prstGeom prst="rect">
            <a:avLst/>
          </a:prstGeom>
          <a:noFill/>
          <a:ln/>
          <a:effectLst/>
        </p:spPr>
      </p:pic>
      <p:pic>
        <p:nvPicPr>
          <p:cNvPr id="45" name="44 Imagen" descr="TP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4946" y="5523602"/>
            <a:ext cx="1907775" cy="462726"/>
          </a:xfrm>
          <a:prstGeom prst="rect">
            <a:avLst/>
          </a:prstGeom>
          <a:noFill/>
          <a:ln/>
          <a:effectLst/>
        </p:spPr>
      </p:pic>
      <p:sp>
        <p:nvSpPr>
          <p:cNvPr id="50" name="49 Flecha izquierda y derecha"/>
          <p:cNvSpPr/>
          <p:nvPr/>
        </p:nvSpPr>
        <p:spPr>
          <a:xfrm>
            <a:off x="6516216" y="6263438"/>
            <a:ext cx="720080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39 Imagen" descr="TP_tmp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43965" y="5704101"/>
            <a:ext cx="1724811" cy="173257"/>
          </a:xfrm>
          <a:prstGeom prst="rect">
            <a:avLst/>
          </a:prstGeom>
          <a:noFill/>
          <a:ln/>
          <a:effectLst/>
        </p:spPr>
      </p:pic>
      <p:pic>
        <p:nvPicPr>
          <p:cNvPr id="62" name="61 Imagen" descr="TP_tmp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04048" y="4797152"/>
            <a:ext cx="2789870" cy="268903"/>
          </a:xfrm>
          <a:prstGeom prst="rect">
            <a:avLst/>
          </a:prstGeom>
          <a:noFill/>
          <a:ln/>
          <a:effectLst/>
        </p:spPr>
      </p:pic>
      <p:sp>
        <p:nvSpPr>
          <p:cNvPr id="63" name="62 Flecha curvada hacia la derecha"/>
          <p:cNvSpPr/>
          <p:nvPr/>
        </p:nvSpPr>
        <p:spPr>
          <a:xfrm rot="14897875">
            <a:off x="4923517" y="4946789"/>
            <a:ext cx="339301" cy="8251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8" name="67 Abrir llave"/>
          <p:cNvSpPr/>
          <p:nvPr/>
        </p:nvSpPr>
        <p:spPr>
          <a:xfrm rot="10800000">
            <a:off x="4283968" y="4757962"/>
            <a:ext cx="288032" cy="1224136"/>
          </a:xfrm>
          <a:prstGeom prst="leftBrac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8 Flecha curvada hacia la derecha"/>
          <p:cNvSpPr/>
          <p:nvPr/>
        </p:nvSpPr>
        <p:spPr>
          <a:xfrm rot="8605308">
            <a:off x="7875447" y="5543711"/>
            <a:ext cx="481131" cy="65625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4" name="83 Imagen" descr="TP_tmp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86729" y="1523972"/>
            <a:ext cx="320041" cy="13228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63" grpId="0" animBg="1"/>
      <p:bldP spid="68" grpId="0" animBg="1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104 Rectángulo"/>
          <p:cNvSpPr/>
          <p:nvPr/>
        </p:nvSpPr>
        <p:spPr>
          <a:xfrm>
            <a:off x="157079" y="4653425"/>
            <a:ext cx="8807409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87 Rectángulo"/>
          <p:cNvSpPr/>
          <p:nvPr/>
        </p:nvSpPr>
        <p:spPr>
          <a:xfrm>
            <a:off x="157079" y="3933056"/>
            <a:ext cx="8807409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+mj-lt"/>
              </a:rPr>
              <a:t>Isoparametric foliations on CP</a:t>
            </a:r>
            <a:r>
              <a:rPr lang="es-ES" sz="3600" baseline="30000" smtClean="0">
                <a:solidFill>
                  <a:schemeClr val="bg1"/>
                </a:solidFill>
                <a:latin typeface="+mj-lt"/>
              </a:rPr>
              <a:t>n</a:t>
            </a:r>
            <a:endParaRPr lang="es-ES" sz="3600" baseline="3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16 CuadroTexto"/>
          <p:cNvSpPr txBox="1">
            <a:spLocks noChangeArrowheads="1"/>
          </p:cNvSpPr>
          <p:nvPr/>
        </p:nvSpPr>
        <p:spPr bwMode="auto">
          <a:xfrm>
            <a:off x="7164288" y="97468"/>
            <a:ext cx="1944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Congruence of projected foliations</a:t>
            </a:r>
            <a:endParaRPr lang="es-ES" sz="14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79" name="78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8008" y="919720"/>
            <a:ext cx="1166458" cy="215147"/>
          </a:xfrm>
          <a:prstGeom prst="rect">
            <a:avLst/>
          </a:prstGeom>
          <a:noFill/>
          <a:ln/>
          <a:effectLst/>
        </p:spPr>
      </p:pic>
      <p:pic>
        <p:nvPicPr>
          <p:cNvPr id="61" name="60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68227" y="993333"/>
            <a:ext cx="1150379" cy="229035"/>
          </a:xfrm>
          <a:prstGeom prst="rect">
            <a:avLst/>
          </a:prstGeom>
          <a:noFill/>
          <a:ln/>
          <a:effectLst/>
        </p:spPr>
      </p:pic>
      <p:cxnSp>
        <p:nvCxnSpPr>
          <p:cNvPr id="44" name="43 Conector recto de flecha"/>
          <p:cNvCxnSpPr/>
          <p:nvPr/>
        </p:nvCxnSpPr>
        <p:spPr>
          <a:xfrm rot="4200000">
            <a:off x="7819282" y="1677722"/>
            <a:ext cx="720000" cy="2668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66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80312" y="1497389"/>
            <a:ext cx="231138" cy="152340"/>
          </a:xfrm>
          <a:prstGeom prst="rect">
            <a:avLst/>
          </a:prstGeom>
          <a:noFill/>
          <a:ln/>
          <a:effectLst/>
        </p:spPr>
      </p:pic>
      <p:cxnSp>
        <p:nvCxnSpPr>
          <p:cNvPr id="56" name="55 Conector recto de flecha"/>
          <p:cNvCxnSpPr/>
          <p:nvPr/>
        </p:nvCxnSpPr>
        <p:spPr>
          <a:xfrm rot="6600000">
            <a:off x="7327979" y="1677722"/>
            <a:ext cx="720000" cy="2668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70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24053" y="1497389"/>
            <a:ext cx="232459" cy="153211"/>
          </a:xfrm>
          <a:prstGeom prst="rect">
            <a:avLst/>
          </a:prstGeom>
          <a:noFill/>
          <a:ln/>
          <a:effectLst/>
        </p:spPr>
      </p:pic>
      <p:pic>
        <p:nvPicPr>
          <p:cNvPr id="64" name="63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64143" y="2060390"/>
            <a:ext cx="620225" cy="216298"/>
          </a:xfrm>
          <a:prstGeom prst="rect">
            <a:avLst/>
          </a:prstGeom>
          <a:noFill/>
          <a:ln/>
          <a:effectLst/>
        </p:spPr>
      </p:pic>
      <p:pic>
        <p:nvPicPr>
          <p:cNvPr id="65" name="64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27710" y="2060390"/>
            <a:ext cx="620754" cy="216482"/>
          </a:xfrm>
          <a:prstGeom prst="rect">
            <a:avLst/>
          </a:prstGeom>
          <a:noFill/>
          <a:ln/>
          <a:effectLst/>
        </p:spPr>
      </p:pic>
      <p:pic>
        <p:nvPicPr>
          <p:cNvPr id="85" name="84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0430" y="3528304"/>
            <a:ext cx="7018788" cy="216726"/>
          </a:xfrm>
          <a:prstGeom prst="rect">
            <a:avLst/>
          </a:prstGeom>
          <a:noFill/>
          <a:ln/>
          <a:effectLst/>
        </p:spPr>
      </p:pic>
      <p:sp>
        <p:nvSpPr>
          <p:cNvPr id="29" name="28 Rectángulo"/>
          <p:cNvSpPr/>
          <p:nvPr/>
        </p:nvSpPr>
        <p:spPr>
          <a:xfrm>
            <a:off x="157079" y="2695272"/>
            <a:ext cx="8807409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" name="80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07842" y="906603"/>
            <a:ext cx="4308374" cy="215160"/>
          </a:xfrm>
          <a:prstGeom prst="rect">
            <a:avLst/>
          </a:prstGeom>
          <a:noFill/>
          <a:ln/>
          <a:effectLst/>
        </p:spPr>
      </p:pic>
      <p:pic>
        <p:nvPicPr>
          <p:cNvPr id="36" name="35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67863" y="2885755"/>
            <a:ext cx="4344497" cy="215280"/>
          </a:xfrm>
          <a:prstGeom prst="rect">
            <a:avLst/>
          </a:prstGeom>
          <a:noFill/>
          <a:ln/>
          <a:effectLst/>
        </p:spPr>
      </p:pic>
      <p:pic>
        <p:nvPicPr>
          <p:cNvPr id="47" name="46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99792" y="1899440"/>
            <a:ext cx="4145304" cy="507800"/>
          </a:xfrm>
          <a:prstGeom prst="rect">
            <a:avLst/>
          </a:prstGeom>
          <a:noFill/>
          <a:ln/>
          <a:effectLst/>
        </p:spPr>
      </p:pic>
      <p:pic>
        <p:nvPicPr>
          <p:cNvPr id="62" name="61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59632" y="2879062"/>
            <a:ext cx="897430" cy="204904"/>
          </a:xfrm>
          <a:prstGeom prst="rect">
            <a:avLst/>
          </a:prstGeom>
          <a:noFill/>
          <a:ln/>
          <a:effectLst/>
        </p:spPr>
      </p:pic>
      <p:sp>
        <p:nvSpPr>
          <p:cNvPr id="63" name="62 Flecha izquierda y derecha"/>
          <p:cNvSpPr/>
          <p:nvPr/>
        </p:nvSpPr>
        <p:spPr>
          <a:xfrm>
            <a:off x="2411760" y="2852937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6" name="65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53874" y="2748109"/>
            <a:ext cx="320041" cy="132283"/>
          </a:xfrm>
          <a:prstGeom prst="rect">
            <a:avLst/>
          </a:prstGeom>
          <a:noFill/>
          <a:ln/>
          <a:effectLst/>
        </p:spPr>
      </p:pic>
      <p:pic>
        <p:nvPicPr>
          <p:cNvPr id="68" name="67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63688" y="4135432"/>
            <a:ext cx="897430" cy="204904"/>
          </a:xfrm>
          <a:prstGeom prst="rect">
            <a:avLst/>
          </a:prstGeom>
          <a:noFill/>
          <a:ln/>
          <a:effectLst/>
        </p:spPr>
      </p:pic>
      <p:sp>
        <p:nvSpPr>
          <p:cNvPr id="69" name="68 Flecha izquierda y derecha"/>
          <p:cNvSpPr/>
          <p:nvPr/>
        </p:nvSpPr>
        <p:spPr>
          <a:xfrm>
            <a:off x="2949150" y="4077072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0" name="69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95936" y="4089903"/>
            <a:ext cx="3206064" cy="250433"/>
          </a:xfrm>
          <a:prstGeom prst="rect">
            <a:avLst/>
          </a:prstGeom>
          <a:noFill/>
          <a:ln/>
          <a:effectLst/>
        </p:spPr>
      </p:pic>
      <p:pic>
        <p:nvPicPr>
          <p:cNvPr id="40" name="39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0430" y="1424385"/>
            <a:ext cx="6186188" cy="227967"/>
          </a:xfrm>
          <a:prstGeom prst="rect">
            <a:avLst/>
          </a:prstGeom>
          <a:noFill/>
          <a:ln/>
          <a:effectLst/>
        </p:spPr>
      </p:pic>
      <p:pic>
        <p:nvPicPr>
          <p:cNvPr id="45" name="44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0430" y="2043456"/>
            <a:ext cx="1241066" cy="204685"/>
          </a:xfrm>
          <a:prstGeom prst="rect">
            <a:avLst/>
          </a:prstGeom>
          <a:noFill/>
          <a:ln/>
          <a:effectLst/>
        </p:spPr>
      </p:pic>
      <p:sp>
        <p:nvSpPr>
          <p:cNvPr id="49" name="48 Flecha derecha"/>
          <p:cNvSpPr/>
          <p:nvPr/>
        </p:nvSpPr>
        <p:spPr>
          <a:xfrm>
            <a:off x="1835696" y="1984511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" name="50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7969" y="4869448"/>
            <a:ext cx="529376" cy="215384"/>
          </a:xfrm>
          <a:prstGeom prst="rect">
            <a:avLst/>
          </a:prstGeom>
          <a:noFill/>
          <a:ln/>
          <a:effectLst/>
        </p:spPr>
      </p:pic>
      <p:pic>
        <p:nvPicPr>
          <p:cNvPr id="60" name="59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83671" y="4869448"/>
            <a:ext cx="1057890" cy="228173"/>
          </a:xfrm>
          <a:prstGeom prst="rect">
            <a:avLst/>
          </a:prstGeom>
          <a:noFill/>
          <a:ln/>
          <a:effectLst/>
        </p:spPr>
      </p:pic>
      <p:pic>
        <p:nvPicPr>
          <p:cNvPr id="100" name="99 Imagen" descr="TP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0430" y="5568524"/>
            <a:ext cx="1899220" cy="497476"/>
          </a:xfrm>
          <a:prstGeom prst="rect">
            <a:avLst/>
          </a:prstGeom>
          <a:noFill/>
          <a:ln/>
          <a:effectLst/>
        </p:spPr>
      </p:pic>
      <p:pic>
        <p:nvPicPr>
          <p:cNvPr id="73" name="72 Imagen" descr="TP_tmp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57411" y="4869448"/>
            <a:ext cx="1165840" cy="238350"/>
          </a:xfrm>
          <a:prstGeom prst="rect">
            <a:avLst/>
          </a:prstGeom>
          <a:noFill/>
          <a:ln/>
          <a:effectLst/>
        </p:spPr>
      </p:pic>
      <p:pic>
        <p:nvPicPr>
          <p:cNvPr id="101" name="100 Imagen" descr="TP_tmp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07893" y="6034936"/>
            <a:ext cx="1912179" cy="497477"/>
          </a:xfrm>
          <a:prstGeom prst="rect">
            <a:avLst/>
          </a:prstGeom>
          <a:noFill/>
          <a:ln/>
          <a:effectLst/>
        </p:spPr>
      </p:pic>
      <p:pic>
        <p:nvPicPr>
          <p:cNvPr id="99" name="98 Imagen" descr="TP_tmp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99761" y="4869448"/>
            <a:ext cx="2116655" cy="238351"/>
          </a:xfrm>
          <a:prstGeom prst="rect">
            <a:avLst/>
          </a:prstGeom>
          <a:noFill/>
          <a:ln/>
          <a:effectLst/>
        </p:spPr>
      </p:pic>
      <p:grpSp>
        <p:nvGrpSpPr>
          <p:cNvPr id="102" name="101 Grupo"/>
          <p:cNvGrpSpPr/>
          <p:nvPr/>
        </p:nvGrpSpPr>
        <p:grpSpPr>
          <a:xfrm>
            <a:off x="5454059" y="4437112"/>
            <a:ext cx="588623" cy="923330"/>
            <a:chOff x="3720967" y="5241974"/>
            <a:chExt cx="588623" cy="923330"/>
          </a:xfrm>
        </p:grpSpPr>
        <p:sp>
          <p:nvSpPr>
            <p:cNvPr id="103" name="102 Rectángulo"/>
            <p:cNvSpPr/>
            <p:nvPr/>
          </p:nvSpPr>
          <p:spPr>
            <a:xfrm>
              <a:off x="3720967" y="5241974"/>
              <a:ext cx="5886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dirty="0" smtClean="0">
                  <a:ln w="10541" cmpd="sng">
                    <a:solidFill>
                      <a:schemeClr val="tx2"/>
                    </a:solidFill>
                    <a:prstDash val="solid"/>
                  </a:ln>
                  <a:solidFill>
                    <a:schemeClr val="tx2"/>
                  </a:solidFill>
                </a:rPr>
                <a:t>~</a:t>
              </a:r>
              <a:endParaRPr lang="es-ES" sz="5400" b="1" cap="none" spc="0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04" name="103 Rectángulo"/>
            <p:cNvSpPr/>
            <p:nvPr/>
          </p:nvSpPr>
          <p:spPr>
            <a:xfrm>
              <a:off x="3844278" y="5877272"/>
              <a:ext cx="352800" cy="648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06" name="105 Grupo"/>
          <p:cNvGrpSpPr/>
          <p:nvPr/>
        </p:nvGrpSpPr>
        <p:grpSpPr>
          <a:xfrm>
            <a:off x="3385577" y="4437112"/>
            <a:ext cx="588623" cy="923330"/>
            <a:chOff x="3720967" y="5241974"/>
            <a:chExt cx="588623" cy="923330"/>
          </a:xfrm>
        </p:grpSpPr>
        <p:sp>
          <p:nvSpPr>
            <p:cNvPr id="107" name="106 Rectángulo"/>
            <p:cNvSpPr/>
            <p:nvPr/>
          </p:nvSpPr>
          <p:spPr>
            <a:xfrm>
              <a:off x="3720967" y="5241974"/>
              <a:ext cx="5886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dirty="0" smtClean="0">
                  <a:ln w="10541" cmpd="sng">
                    <a:solidFill>
                      <a:schemeClr val="tx2"/>
                    </a:solidFill>
                    <a:prstDash val="solid"/>
                  </a:ln>
                  <a:solidFill>
                    <a:schemeClr val="tx2"/>
                  </a:solidFill>
                </a:rPr>
                <a:t>~</a:t>
              </a:r>
              <a:endParaRPr lang="es-ES" sz="5400" b="1" cap="none" spc="0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08" name="107 Rectángulo"/>
            <p:cNvSpPr/>
            <p:nvPr/>
          </p:nvSpPr>
          <p:spPr>
            <a:xfrm>
              <a:off x="3844278" y="5877272"/>
              <a:ext cx="352800" cy="648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09" name="108 Grupo"/>
          <p:cNvGrpSpPr/>
          <p:nvPr/>
        </p:nvGrpSpPr>
        <p:grpSpPr>
          <a:xfrm>
            <a:off x="1441361" y="4437112"/>
            <a:ext cx="588623" cy="923330"/>
            <a:chOff x="3720967" y="5241974"/>
            <a:chExt cx="588623" cy="923330"/>
          </a:xfrm>
        </p:grpSpPr>
        <p:sp>
          <p:nvSpPr>
            <p:cNvPr id="110" name="109 Rectángulo"/>
            <p:cNvSpPr/>
            <p:nvPr/>
          </p:nvSpPr>
          <p:spPr>
            <a:xfrm>
              <a:off x="3720967" y="5241974"/>
              <a:ext cx="5886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smtClean="0">
                  <a:ln w="10541" cmpd="sng">
                    <a:solidFill>
                      <a:schemeClr val="tx2"/>
                    </a:solidFill>
                    <a:prstDash val="solid"/>
                  </a:ln>
                  <a:solidFill>
                    <a:schemeClr val="tx2"/>
                  </a:solidFill>
                </a:rPr>
                <a:t>~</a:t>
              </a:r>
              <a:endParaRPr lang="es-ES" sz="5400" b="1" cap="none" spc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11" name="110 Rectángulo"/>
            <p:cNvSpPr/>
            <p:nvPr/>
          </p:nvSpPr>
          <p:spPr>
            <a:xfrm>
              <a:off x="3844278" y="5877272"/>
              <a:ext cx="352800" cy="648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2" name="111 Flecha curvada hacia la izquierda"/>
          <p:cNvSpPr/>
          <p:nvPr/>
        </p:nvSpPr>
        <p:spPr>
          <a:xfrm rot="2018786">
            <a:off x="2491651" y="5170481"/>
            <a:ext cx="451084" cy="107892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6" name="115 Flecha abajo"/>
          <p:cNvSpPr/>
          <p:nvPr/>
        </p:nvSpPr>
        <p:spPr>
          <a:xfrm>
            <a:off x="4688720" y="5170544"/>
            <a:ext cx="216024" cy="778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7" name="116 Flecha curvada hacia arriba"/>
          <p:cNvSpPr/>
          <p:nvPr/>
        </p:nvSpPr>
        <p:spPr>
          <a:xfrm rot="4343451">
            <a:off x="5135768" y="5418595"/>
            <a:ext cx="794770" cy="4045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20" name="119 Imagen" descr="TP_tmp.pn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18515" y="5595589"/>
            <a:ext cx="3045861" cy="4977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88" grpId="0" animBg="1"/>
      <p:bldP spid="29" grpId="0" animBg="1"/>
      <p:bldP spid="63" grpId="0" animBg="1"/>
      <p:bldP spid="69" grpId="0" animBg="1"/>
      <p:bldP spid="49" grpId="0" animBg="1"/>
      <p:bldP spid="112" grpId="0" animBg="1"/>
      <p:bldP spid="116" grpId="0" animBg="1"/>
      <p:bldP spid="1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101 Rectángulo"/>
          <p:cNvSpPr/>
          <p:nvPr/>
        </p:nvSpPr>
        <p:spPr>
          <a:xfrm>
            <a:off x="157079" y="1929895"/>
            <a:ext cx="8807409" cy="7070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+mj-lt"/>
              </a:rPr>
              <a:t>Isoparametric foliations on CP</a:t>
            </a:r>
            <a:r>
              <a:rPr lang="es-ES" sz="3600" baseline="30000" smtClean="0">
                <a:solidFill>
                  <a:schemeClr val="bg1"/>
                </a:solidFill>
                <a:latin typeface="+mj-lt"/>
              </a:rPr>
              <a:t>n</a:t>
            </a:r>
            <a:endParaRPr lang="es-ES" sz="3600" baseline="3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16 CuadroTexto"/>
          <p:cNvSpPr txBox="1">
            <a:spLocks noChangeArrowheads="1"/>
          </p:cNvSpPr>
          <p:nvPr/>
        </p:nvSpPr>
        <p:spPr bwMode="auto">
          <a:xfrm>
            <a:off x="6621043" y="97468"/>
            <a:ext cx="2376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Lowest weight diagrams and extended Vogan diagrams</a:t>
            </a:r>
            <a:endParaRPr lang="es-ES" sz="14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79" name="78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8008" y="919720"/>
            <a:ext cx="1166458" cy="215147"/>
          </a:xfrm>
          <a:prstGeom prst="rect">
            <a:avLst/>
          </a:prstGeom>
          <a:noFill/>
          <a:ln/>
          <a:effectLst/>
        </p:spPr>
      </p:pic>
      <p:pic>
        <p:nvPicPr>
          <p:cNvPr id="80" name="79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28820" y="906602"/>
            <a:ext cx="3011332" cy="215096"/>
          </a:xfrm>
          <a:prstGeom prst="rect">
            <a:avLst/>
          </a:prstGeom>
          <a:noFill/>
          <a:ln/>
          <a:effectLst/>
        </p:spPr>
      </p:pic>
      <p:pic>
        <p:nvPicPr>
          <p:cNvPr id="82" name="81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92280" y="908720"/>
            <a:ext cx="1404194" cy="215034"/>
          </a:xfrm>
          <a:prstGeom prst="rect">
            <a:avLst/>
          </a:prstGeom>
          <a:noFill/>
          <a:ln/>
          <a:effectLst/>
        </p:spPr>
      </p:pic>
      <p:pic>
        <p:nvPicPr>
          <p:cNvPr id="109" name="108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01745" y="1340768"/>
            <a:ext cx="3846719" cy="463789"/>
          </a:xfrm>
          <a:prstGeom prst="rect">
            <a:avLst/>
          </a:prstGeom>
          <a:noFill/>
          <a:ln/>
          <a:effectLst/>
        </p:spPr>
      </p:pic>
      <p:pic>
        <p:nvPicPr>
          <p:cNvPr id="125" name="124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066" y="1340767"/>
            <a:ext cx="1834020" cy="285673"/>
          </a:xfrm>
          <a:prstGeom prst="rect">
            <a:avLst/>
          </a:prstGeom>
          <a:noFill/>
          <a:ln/>
          <a:effectLst/>
        </p:spPr>
      </p:pic>
      <p:pic>
        <p:nvPicPr>
          <p:cNvPr id="114" name="113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03630" y="2060848"/>
            <a:ext cx="2192257" cy="194349"/>
          </a:xfrm>
          <a:prstGeom prst="rect">
            <a:avLst/>
          </a:prstGeom>
          <a:noFill/>
          <a:ln/>
          <a:effectLst/>
        </p:spPr>
      </p:pic>
      <p:pic>
        <p:nvPicPr>
          <p:cNvPr id="93" name="92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72200" y="1988840"/>
            <a:ext cx="2288135" cy="259132"/>
          </a:xfrm>
          <a:prstGeom prst="rect">
            <a:avLst/>
          </a:prstGeom>
          <a:noFill/>
          <a:ln/>
          <a:effectLst/>
        </p:spPr>
      </p:pic>
      <p:sp>
        <p:nvSpPr>
          <p:cNvPr id="94" name="93 Más"/>
          <p:cNvSpPr/>
          <p:nvPr/>
        </p:nvSpPr>
        <p:spPr>
          <a:xfrm>
            <a:off x="5508104" y="1988840"/>
            <a:ext cx="648072" cy="5760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8" name="97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560" y="2047785"/>
            <a:ext cx="1565160" cy="497534"/>
          </a:xfrm>
          <a:prstGeom prst="rect">
            <a:avLst/>
          </a:prstGeom>
          <a:noFill/>
          <a:ln/>
          <a:effectLst/>
        </p:spPr>
      </p:pic>
      <p:sp>
        <p:nvSpPr>
          <p:cNvPr id="97" name="96 Igual que"/>
          <p:cNvSpPr/>
          <p:nvPr/>
        </p:nvSpPr>
        <p:spPr>
          <a:xfrm>
            <a:off x="2339752" y="2047785"/>
            <a:ext cx="720080" cy="5040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3" name="112 Flecha curvada hacia abajo"/>
          <p:cNvSpPr/>
          <p:nvPr/>
        </p:nvSpPr>
        <p:spPr>
          <a:xfrm rot="4370870">
            <a:off x="8463044" y="1036787"/>
            <a:ext cx="684076" cy="3595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19" name="118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72122" y="2348880"/>
            <a:ext cx="1489816" cy="215052"/>
          </a:xfrm>
          <a:prstGeom prst="rect">
            <a:avLst/>
          </a:prstGeom>
          <a:noFill/>
          <a:ln/>
          <a:effectLst/>
        </p:spPr>
      </p:pic>
      <p:pic>
        <p:nvPicPr>
          <p:cNvPr id="122" name="121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49081" y="2348880"/>
            <a:ext cx="1456135" cy="215052"/>
          </a:xfrm>
          <a:prstGeom prst="rect">
            <a:avLst/>
          </a:prstGeom>
          <a:noFill/>
          <a:ln/>
          <a:effectLst/>
        </p:spPr>
      </p:pic>
      <p:pic>
        <p:nvPicPr>
          <p:cNvPr id="88" name="87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544" y="3308111"/>
            <a:ext cx="4694162" cy="215020"/>
          </a:xfrm>
          <a:prstGeom prst="rect">
            <a:avLst/>
          </a:prstGeom>
          <a:noFill/>
          <a:ln/>
          <a:effectLst/>
        </p:spPr>
      </p:pic>
      <p:pic>
        <p:nvPicPr>
          <p:cNvPr id="23" name="22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544" y="3655087"/>
            <a:ext cx="2266954" cy="323851"/>
          </a:xfrm>
          <a:prstGeom prst="rect">
            <a:avLst/>
          </a:prstGeom>
          <a:noFill/>
          <a:ln/>
          <a:effectLst/>
        </p:spPr>
      </p:pic>
      <p:pic>
        <p:nvPicPr>
          <p:cNvPr id="35" name="34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98924" y="5686299"/>
            <a:ext cx="4146150" cy="767038"/>
          </a:xfrm>
          <a:prstGeom prst="rect">
            <a:avLst/>
          </a:prstGeom>
          <a:noFill/>
          <a:ln/>
          <a:effectLst/>
        </p:spPr>
      </p:pic>
      <p:pic>
        <p:nvPicPr>
          <p:cNvPr id="34" name="33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6221" y="4256825"/>
            <a:ext cx="2232102" cy="722456"/>
          </a:xfrm>
          <a:prstGeom prst="rect">
            <a:avLst/>
          </a:prstGeom>
          <a:noFill/>
          <a:ln/>
          <a:effectLst/>
        </p:spPr>
      </p:pic>
      <p:pic>
        <p:nvPicPr>
          <p:cNvPr id="78" name="77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72200" y="3959182"/>
            <a:ext cx="1195754" cy="1208695"/>
          </a:xfrm>
          <a:prstGeom prst="rect">
            <a:avLst/>
          </a:prstGeom>
          <a:noFill/>
          <a:ln/>
          <a:effectLst/>
        </p:spPr>
      </p:pic>
      <p:pic>
        <p:nvPicPr>
          <p:cNvPr id="76" name="75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63147" y="4249604"/>
            <a:ext cx="2417706" cy="702249"/>
          </a:xfrm>
          <a:prstGeom prst="rect">
            <a:avLst/>
          </a:prstGeom>
          <a:noFill/>
          <a:ln/>
          <a:effectLst/>
        </p:spPr>
      </p:pic>
      <p:pic>
        <p:nvPicPr>
          <p:cNvPr id="33" name="32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85944" y="4481824"/>
            <a:ext cx="2090700" cy="486450"/>
          </a:xfrm>
          <a:prstGeom prst="rect">
            <a:avLst/>
          </a:prstGeom>
          <a:noFill/>
          <a:ln/>
          <a:effectLst/>
        </p:spPr>
      </p:pic>
      <p:pic>
        <p:nvPicPr>
          <p:cNvPr id="83" name="82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05017" y="4199121"/>
            <a:ext cx="1065193" cy="754943"/>
          </a:xfrm>
          <a:prstGeom prst="rect">
            <a:avLst/>
          </a:prstGeom>
          <a:noFill/>
          <a:ln/>
          <a:effectLst/>
        </p:spPr>
      </p:pic>
      <p:pic>
        <p:nvPicPr>
          <p:cNvPr id="85" name="84 Imagen" descr="TP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07241" y="4573657"/>
            <a:ext cx="129519" cy="378196"/>
          </a:xfrm>
          <a:prstGeom prst="rect">
            <a:avLst/>
          </a:prstGeom>
          <a:noFill/>
          <a:ln/>
          <a:effectLst/>
        </p:spPr>
      </p:pic>
      <p:pic>
        <p:nvPicPr>
          <p:cNvPr id="89" name="88 Imagen" descr="TP_tmp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066" y="2924944"/>
            <a:ext cx="916641" cy="194203"/>
          </a:xfrm>
          <a:prstGeom prst="rect">
            <a:avLst/>
          </a:prstGeom>
          <a:noFill/>
          <a:ln/>
          <a:effectLst/>
        </p:spPr>
      </p:pic>
      <p:pic>
        <p:nvPicPr>
          <p:cNvPr id="91" name="90 Imagen" descr="TP_tmp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3252166"/>
            <a:ext cx="1543573" cy="227910"/>
          </a:xfrm>
          <a:prstGeom prst="rect">
            <a:avLst/>
          </a:prstGeom>
          <a:noFill/>
          <a:ln/>
          <a:effectLst/>
        </p:spPr>
      </p:pic>
      <p:sp>
        <p:nvSpPr>
          <p:cNvPr id="92" name="91 Flecha derecha"/>
          <p:cNvSpPr/>
          <p:nvPr/>
        </p:nvSpPr>
        <p:spPr>
          <a:xfrm>
            <a:off x="5364088" y="3232733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94 Flecha abajo"/>
          <p:cNvSpPr/>
          <p:nvPr/>
        </p:nvSpPr>
        <p:spPr>
          <a:xfrm>
            <a:off x="4247964" y="5229200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35 Imagen" descr="TP_tmp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39772" y="1975192"/>
            <a:ext cx="320041" cy="13228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94" grpId="0" animBg="1"/>
      <p:bldP spid="97" grpId="0" animBg="1"/>
      <p:bldP spid="92" grpId="0" animBg="1"/>
      <p:bldP spid="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80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19550" y="6065999"/>
            <a:ext cx="1788273" cy="215737"/>
          </a:xfrm>
          <a:prstGeom prst="rect">
            <a:avLst/>
          </a:prstGeom>
          <a:noFill/>
          <a:ln/>
          <a:effectLst/>
        </p:spPr>
      </p:pic>
      <p:pic>
        <p:nvPicPr>
          <p:cNvPr id="64" name="63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22997" y="3879472"/>
            <a:ext cx="2703128" cy="1610982"/>
          </a:xfrm>
          <a:prstGeom prst="rect">
            <a:avLst/>
          </a:prstGeom>
          <a:noFill/>
          <a:ln/>
          <a:effectLst/>
        </p:spPr>
      </p:pic>
      <p:pic>
        <p:nvPicPr>
          <p:cNvPr id="85" name="84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33221" y="3874696"/>
            <a:ext cx="2699652" cy="1608910"/>
          </a:xfrm>
          <a:prstGeom prst="rect">
            <a:avLst/>
          </a:prstGeom>
          <a:noFill/>
          <a:ln/>
          <a:effectLst/>
        </p:spPr>
      </p:pic>
      <p:pic>
        <p:nvPicPr>
          <p:cNvPr id="86" name="85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31565" y="3874696"/>
            <a:ext cx="2701390" cy="1609946"/>
          </a:xfrm>
          <a:prstGeom prst="rect">
            <a:avLst/>
          </a:prstGeom>
          <a:noFill/>
          <a:ln/>
          <a:effectLst/>
        </p:spPr>
      </p:pic>
      <p:sp>
        <p:nvSpPr>
          <p:cNvPr id="70" name="69 Rectángulo"/>
          <p:cNvSpPr/>
          <p:nvPr/>
        </p:nvSpPr>
        <p:spPr>
          <a:xfrm>
            <a:off x="5076056" y="2517438"/>
            <a:ext cx="3888432" cy="996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>
            <a:off x="5076056" y="1280238"/>
            <a:ext cx="3888432" cy="1140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+mj-lt"/>
              </a:rPr>
              <a:t>Isoparametric foliations on CP</a:t>
            </a:r>
            <a:r>
              <a:rPr lang="es-ES" sz="3600" baseline="30000" smtClean="0">
                <a:solidFill>
                  <a:schemeClr val="bg1"/>
                </a:solidFill>
                <a:latin typeface="+mj-lt"/>
              </a:rPr>
              <a:t>n</a:t>
            </a:r>
            <a:endParaRPr lang="es-ES" sz="3600" baseline="3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16 CuadroTexto"/>
          <p:cNvSpPr txBox="1">
            <a:spLocks noChangeArrowheads="1"/>
          </p:cNvSpPr>
          <p:nvPr/>
        </p:nvSpPr>
        <p:spPr bwMode="auto">
          <a:xfrm>
            <a:off x="6621043" y="97468"/>
            <a:ext cx="2376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Lowest weight diagrams and extended Vogan diagrams</a:t>
            </a:r>
            <a:endParaRPr lang="es-ES" sz="14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23" name="22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8008" y="1352246"/>
            <a:ext cx="3381704" cy="204246"/>
          </a:xfrm>
          <a:prstGeom prst="rect">
            <a:avLst/>
          </a:prstGeom>
          <a:noFill/>
          <a:ln/>
          <a:effectLst/>
        </p:spPr>
      </p:pic>
      <p:sp>
        <p:nvSpPr>
          <p:cNvPr id="56" name="55 Flecha derecha"/>
          <p:cNvSpPr/>
          <p:nvPr/>
        </p:nvSpPr>
        <p:spPr>
          <a:xfrm>
            <a:off x="5868144" y="908720"/>
            <a:ext cx="576064" cy="227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7 Flecha derecha"/>
          <p:cNvSpPr/>
          <p:nvPr/>
        </p:nvSpPr>
        <p:spPr>
          <a:xfrm>
            <a:off x="1449530" y="269302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8 Flecha derecha"/>
          <p:cNvSpPr/>
          <p:nvPr/>
        </p:nvSpPr>
        <p:spPr>
          <a:xfrm>
            <a:off x="1449530" y="3066127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8" name="47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8002" y="920197"/>
            <a:ext cx="5235675" cy="214598"/>
          </a:xfrm>
          <a:prstGeom prst="rect">
            <a:avLst/>
          </a:prstGeom>
          <a:noFill/>
          <a:ln/>
          <a:effectLst/>
        </p:spPr>
      </p:pic>
      <p:pic>
        <p:nvPicPr>
          <p:cNvPr id="49" name="48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33673" y="933260"/>
            <a:ext cx="1724811" cy="173257"/>
          </a:xfrm>
          <a:prstGeom prst="rect">
            <a:avLst/>
          </a:prstGeom>
          <a:noFill/>
          <a:ln/>
          <a:effectLst/>
        </p:spPr>
      </p:pic>
      <p:pic>
        <p:nvPicPr>
          <p:cNvPr id="50" name="49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91430" y="1444010"/>
            <a:ext cx="1913315" cy="464069"/>
          </a:xfrm>
          <a:prstGeom prst="rect">
            <a:avLst/>
          </a:prstGeom>
          <a:noFill/>
          <a:ln/>
          <a:effectLst/>
        </p:spPr>
      </p:pic>
      <p:pic>
        <p:nvPicPr>
          <p:cNvPr id="51" name="50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24682" y="1457072"/>
            <a:ext cx="1243184" cy="409419"/>
          </a:xfrm>
          <a:prstGeom prst="rect">
            <a:avLst/>
          </a:prstGeom>
          <a:noFill/>
          <a:ln/>
          <a:effectLst/>
        </p:spPr>
      </p:pic>
      <p:pic>
        <p:nvPicPr>
          <p:cNvPr id="57" name="56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52333" y="2092499"/>
            <a:ext cx="2795053" cy="269403"/>
          </a:xfrm>
          <a:prstGeom prst="rect">
            <a:avLst/>
          </a:prstGeom>
          <a:noFill/>
          <a:ln/>
          <a:effectLst/>
        </p:spPr>
      </p:pic>
      <p:pic>
        <p:nvPicPr>
          <p:cNvPr id="58" name="57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3388" y="1751475"/>
            <a:ext cx="3618224" cy="193833"/>
          </a:xfrm>
          <a:prstGeom prst="rect">
            <a:avLst/>
          </a:prstGeom>
          <a:noFill/>
          <a:ln/>
          <a:effectLst/>
        </p:spPr>
      </p:pic>
      <p:pic>
        <p:nvPicPr>
          <p:cNvPr id="59" name="58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62791" y="2066091"/>
            <a:ext cx="1550268" cy="485750"/>
          </a:xfrm>
          <a:prstGeom prst="rect">
            <a:avLst/>
          </a:prstGeom>
          <a:noFill/>
          <a:ln/>
          <a:effectLst/>
        </p:spPr>
      </p:pic>
      <p:pic>
        <p:nvPicPr>
          <p:cNvPr id="63" name="62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577" y="2666898"/>
            <a:ext cx="754358" cy="258342"/>
          </a:xfrm>
          <a:prstGeom prst="rect">
            <a:avLst/>
          </a:prstGeom>
          <a:noFill/>
          <a:ln/>
          <a:effectLst/>
        </p:spPr>
      </p:pic>
      <p:pic>
        <p:nvPicPr>
          <p:cNvPr id="65" name="64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8007" y="3026937"/>
            <a:ext cx="774139" cy="258047"/>
          </a:xfrm>
          <a:prstGeom prst="rect">
            <a:avLst/>
          </a:prstGeom>
          <a:noFill/>
          <a:ln/>
          <a:effectLst/>
        </p:spPr>
      </p:pic>
      <p:pic>
        <p:nvPicPr>
          <p:cNvPr id="66" name="65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15716" y="2706086"/>
            <a:ext cx="1161781" cy="183303"/>
          </a:xfrm>
          <a:prstGeom prst="rect">
            <a:avLst/>
          </a:prstGeom>
          <a:noFill/>
          <a:ln/>
          <a:effectLst/>
        </p:spPr>
      </p:pic>
      <p:pic>
        <p:nvPicPr>
          <p:cNvPr id="67" name="66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15930" y="3085882"/>
            <a:ext cx="1558941" cy="183253"/>
          </a:xfrm>
          <a:prstGeom prst="rect">
            <a:avLst/>
          </a:prstGeom>
          <a:noFill/>
          <a:ln/>
          <a:effectLst/>
        </p:spPr>
      </p:pic>
      <p:pic>
        <p:nvPicPr>
          <p:cNvPr id="72" name="71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8222" y="4001491"/>
            <a:ext cx="1693217" cy="507447"/>
          </a:xfrm>
          <a:prstGeom prst="rect">
            <a:avLst/>
          </a:prstGeom>
          <a:noFill/>
          <a:ln/>
          <a:effectLst/>
        </p:spPr>
      </p:pic>
      <p:pic>
        <p:nvPicPr>
          <p:cNvPr id="74" name="73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8653" y="5873698"/>
            <a:ext cx="1842753" cy="507275"/>
          </a:xfrm>
          <a:prstGeom prst="rect">
            <a:avLst/>
          </a:prstGeom>
          <a:noFill/>
          <a:ln/>
          <a:effectLst/>
        </p:spPr>
      </p:pic>
      <p:pic>
        <p:nvPicPr>
          <p:cNvPr id="79" name="78 Imagen" descr="TP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26371" y="4001491"/>
            <a:ext cx="1638723" cy="507408"/>
          </a:xfrm>
          <a:prstGeom prst="rect">
            <a:avLst/>
          </a:prstGeom>
          <a:noFill/>
          <a:ln/>
          <a:effectLst/>
        </p:spPr>
      </p:pic>
      <p:pic>
        <p:nvPicPr>
          <p:cNvPr id="83" name="82 Imagen" descr="TP_tmp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27614" y="2924942"/>
            <a:ext cx="3582896" cy="495617"/>
          </a:xfrm>
          <a:prstGeom prst="rect">
            <a:avLst/>
          </a:prstGeom>
          <a:noFill/>
          <a:ln/>
          <a:effectLst/>
        </p:spPr>
      </p:pic>
      <p:pic>
        <p:nvPicPr>
          <p:cNvPr id="84" name="83 Imagen" descr="TP_tmp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94391" y="2619478"/>
            <a:ext cx="2621850" cy="142932"/>
          </a:xfrm>
          <a:prstGeom prst="rect">
            <a:avLst/>
          </a:prstGeom>
          <a:noFill/>
          <a:ln/>
          <a:effectLst/>
        </p:spPr>
      </p:pic>
      <p:pic>
        <p:nvPicPr>
          <p:cNvPr id="90" name="89 Imagen" descr="TP_tmp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65806" y="6065999"/>
            <a:ext cx="1895761" cy="215841"/>
          </a:xfrm>
          <a:prstGeom prst="rect">
            <a:avLst/>
          </a:prstGeom>
          <a:noFill/>
          <a:ln/>
          <a:effectLst/>
        </p:spPr>
      </p:pic>
      <p:pic>
        <p:nvPicPr>
          <p:cNvPr id="87" name="86 Imagen" descr="TP_tmp.pn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33221" y="4495472"/>
            <a:ext cx="2699652" cy="992290"/>
          </a:xfrm>
          <a:prstGeom prst="rect">
            <a:avLst/>
          </a:prstGeom>
          <a:noFill/>
          <a:ln/>
          <a:effectLst/>
        </p:spPr>
      </p:pic>
      <p:pic>
        <p:nvPicPr>
          <p:cNvPr id="91" name="90 Imagen" descr="TP_tmp.pn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26897" y="4495472"/>
            <a:ext cx="2698784" cy="991971"/>
          </a:xfrm>
          <a:prstGeom prst="rect">
            <a:avLst/>
          </a:prstGeom>
          <a:noFill/>
          <a:ln/>
          <a:effectLst/>
        </p:spPr>
      </p:pic>
      <p:pic>
        <p:nvPicPr>
          <p:cNvPr id="76" name="75 Imagen" descr="TP_tmp.pn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54721" y="5873698"/>
            <a:ext cx="1782024" cy="507670"/>
          </a:xfrm>
          <a:prstGeom prst="rect">
            <a:avLst/>
          </a:prstGeom>
          <a:noFill/>
          <a:ln/>
          <a:effectLst/>
        </p:spPr>
      </p:pic>
      <p:pic>
        <p:nvPicPr>
          <p:cNvPr id="73" name="72 Imagen" descr="TP_tmp.pn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286" y="4797152"/>
            <a:ext cx="518088" cy="585321"/>
          </a:xfrm>
          <a:prstGeom prst="rect">
            <a:avLst/>
          </a:prstGeom>
          <a:noFill/>
          <a:ln/>
          <a:effectLst/>
        </p:spPr>
      </p:pic>
      <p:pic>
        <p:nvPicPr>
          <p:cNvPr id="61" name="60 Imagen" descr="TP_tmp.pn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790" y="2137105"/>
            <a:ext cx="2057119" cy="323040"/>
          </a:xfrm>
          <a:prstGeom prst="rect">
            <a:avLst/>
          </a:prstGeom>
          <a:noFill/>
          <a:ln/>
          <a:effectLst/>
        </p:spPr>
      </p:pic>
      <p:sp>
        <p:nvSpPr>
          <p:cNvPr id="104" name="103 Flecha derecha"/>
          <p:cNvSpPr/>
          <p:nvPr/>
        </p:nvSpPr>
        <p:spPr>
          <a:xfrm>
            <a:off x="2627784" y="2172045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1" name="110 Conector recto de flecha"/>
          <p:cNvCxnSpPr/>
          <p:nvPr/>
        </p:nvCxnSpPr>
        <p:spPr>
          <a:xfrm>
            <a:off x="2297106" y="6161731"/>
            <a:ext cx="1266782" cy="5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111 Conector recto de flecha"/>
          <p:cNvCxnSpPr/>
          <p:nvPr/>
        </p:nvCxnSpPr>
        <p:spPr>
          <a:xfrm>
            <a:off x="2297106" y="4221088"/>
            <a:ext cx="1266782" cy="5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14 Conector recto de flecha"/>
          <p:cNvCxnSpPr/>
          <p:nvPr/>
        </p:nvCxnSpPr>
        <p:spPr>
          <a:xfrm rot="5400000">
            <a:off x="671440" y="5155549"/>
            <a:ext cx="1266782" cy="5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Conector recto de flecha"/>
          <p:cNvCxnSpPr/>
          <p:nvPr/>
        </p:nvCxnSpPr>
        <p:spPr>
          <a:xfrm rot="5400000">
            <a:off x="3912342" y="5155549"/>
            <a:ext cx="1266782" cy="5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70 Imagen" descr="TP_tmp.pn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18513" y="3528305"/>
            <a:ext cx="1013388" cy="585865"/>
          </a:xfrm>
          <a:prstGeom prst="rect">
            <a:avLst/>
          </a:prstGeom>
          <a:noFill/>
          <a:ln/>
          <a:effectLst/>
        </p:spPr>
      </p:pic>
      <p:pic>
        <p:nvPicPr>
          <p:cNvPr id="75" name="74 Imagen" descr="TP_tmp.pn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98719" y="6309319"/>
            <a:ext cx="1508691" cy="380142"/>
          </a:xfrm>
          <a:prstGeom prst="rect">
            <a:avLst/>
          </a:prstGeom>
          <a:noFill/>
          <a:ln/>
          <a:effectLst/>
        </p:spPr>
      </p:pic>
      <p:pic>
        <p:nvPicPr>
          <p:cNvPr id="78" name="77 Imagen" descr="TP_tmp.pn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89302" y="4587237"/>
            <a:ext cx="914328" cy="354253"/>
          </a:xfrm>
          <a:prstGeom prst="rect">
            <a:avLst/>
          </a:prstGeom>
          <a:noFill/>
          <a:ln/>
          <a:effectLst/>
        </p:spPr>
      </p:pic>
      <p:pic>
        <p:nvPicPr>
          <p:cNvPr id="77" name="76 Imagen" descr="TP_tmp.pn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17293" y="5255912"/>
            <a:ext cx="1013388" cy="380020"/>
          </a:xfrm>
          <a:prstGeom prst="rect">
            <a:avLst/>
          </a:prstGeom>
          <a:noFill/>
          <a:ln/>
          <a:effectLst/>
        </p:spPr>
      </p:pic>
      <p:sp>
        <p:nvSpPr>
          <p:cNvPr id="129" name="128 Más"/>
          <p:cNvSpPr/>
          <p:nvPr/>
        </p:nvSpPr>
        <p:spPr>
          <a:xfrm>
            <a:off x="3748848" y="4999528"/>
            <a:ext cx="216024" cy="216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0" name="79 Imagen" descr="TP_tmp.pn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05050" y="5818911"/>
            <a:ext cx="639380" cy="15074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0" grpId="0" animBg="1"/>
      <p:bldP spid="68" grpId="0" animBg="1"/>
      <p:bldP spid="69" grpId="0" animBg="1"/>
      <p:bldP spid="104" grpId="0" animBg="1"/>
      <p:bldP spid="1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184 Rectángulo"/>
          <p:cNvSpPr/>
          <p:nvPr/>
        </p:nvSpPr>
        <p:spPr>
          <a:xfrm>
            <a:off x="157079" y="2825640"/>
            <a:ext cx="8807409" cy="38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84 Rectángulo"/>
          <p:cNvSpPr/>
          <p:nvPr/>
        </p:nvSpPr>
        <p:spPr>
          <a:xfrm>
            <a:off x="157079" y="2276872"/>
            <a:ext cx="8807409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Rectángulo"/>
          <p:cNvSpPr/>
          <p:nvPr/>
        </p:nvSpPr>
        <p:spPr>
          <a:xfrm>
            <a:off x="157079" y="1210400"/>
            <a:ext cx="8807409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+mj-lt"/>
              </a:rPr>
              <a:t>Isoparametric foliations on CP</a:t>
            </a:r>
            <a:r>
              <a:rPr lang="es-ES" sz="3600" baseline="30000" smtClean="0">
                <a:solidFill>
                  <a:schemeClr val="bg1"/>
                </a:solidFill>
                <a:latin typeface="+mj-lt"/>
              </a:rPr>
              <a:t>n</a:t>
            </a:r>
            <a:endParaRPr lang="es-ES" sz="3600" baseline="3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16 CuadroTexto"/>
          <p:cNvSpPr txBox="1">
            <a:spLocks noChangeArrowheads="1"/>
          </p:cNvSpPr>
          <p:nvPr/>
        </p:nvSpPr>
        <p:spPr bwMode="auto">
          <a:xfrm>
            <a:off x="6621043" y="97468"/>
            <a:ext cx="2376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Criterion for homogeneity.</a:t>
            </a:r>
          </a:p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Inhomogeneous examples</a:t>
            </a:r>
            <a:endParaRPr lang="es-ES" sz="14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79" name="78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0248" y="908720"/>
            <a:ext cx="4762831" cy="194348"/>
          </a:xfrm>
          <a:prstGeom prst="rect">
            <a:avLst/>
          </a:prstGeom>
          <a:noFill/>
          <a:ln/>
          <a:effectLst/>
        </p:spPr>
      </p:pic>
      <p:pic>
        <p:nvPicPr>
          <p:cNvPr id="57" name="56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9304" y="1385480"/>
            <a:ext cx="1715448" cy="194348"/>
          </a:xfrm>
          <a:prstGeom prst="rect">
            <a:avLst/>
          </a:prstGeom>
          <a:noFill/>
          <a:ln/>
          <a:effectLst/>
        </p:spPr>
      </p:pic>
      <p:pic>
        <p:nvPicPr>
          <p:cNvPr id="59" name="58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20280" y="1340768"/>
            <a:ext cx="2125865" cy="238222"/>
          </a:xfrm>
          <a:prstGeom prst="rect">
            <a:avLst/>
          </a:prstGeom>
          <a:noFill/>
          <a:ln/>
          <a:effectLst/>
        </p:spPr>
      </p:pic>
      <p:sp>
        <p:nvSpPr>
          <p:cNvPr id="61" name="60 Flecha derecha"/>
          <p:cNvSpPr/>
          <p:nvPr/>
        </p:nvSpPr>
        <p:spPr>
          <a:xfrm>
            <a:off x="2271512" y="1340768"/>
            <a:ext cx="432048" cy="285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4" name="73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83880" y="1340768"/>
            <a:ext cx="3224140" cy="313099"/>
          </a:xfrm>
          <a:prstGeom prst="rect">
            <a:avLst/>
          </a:prstGeom>
          <a:noFill/>
          <a:ln/>
          <a:effectLst/>
        </p:spPr>
      </p:pic>
      <p:sp>
        <p:nvSpPr>
          <p:cNvPr id="73" name="72 Flecha derecha"/>
          <p:cNvSpPr/>
          <p:nvPr/>
        </p:nvSpPr>
        <p:spPr>
          <a:xfrm>
            <a:off x="5052528" y="1340768"/>
            <a:ext cx="432048" cy="285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8" name="77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0248" y="1889536"/>
            <a:ext cx="7396295" cy="313578"/>
          </a:xfrm>
          <a:prstGeom prst="rect">
            <a:avLst/>
          </a:prstGeom>
          <a:noFill/>
          <a:ln/>
          <a:effectLst/>
        </p:spPr>
      </p:pic>
      <p:pic>
        <p:nvPicPr>
          <p:cNvPr id="81" name="80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2515" y="2429269"/>
            <a:ext cx="3236701" cy="279651"/>
          </a:xfrm>
          <a:prstGeom prst="rect">
            <a:avLst/>
          </a:prstGeom>
          <a:noFill/>
          <a:ln/>
          <a:effectLst/>
        </p:spPr>
      </p:pic>
      <p:pic>
        <p:nvPicPr>
          <p:cNvPr id="83" name="82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3542" y="2422695"/>
            <a:ext cx="3386890" cy="227865"/>
          </a:xfrm>
          <a:prstGeom prst="rect">
            <a:avLst/>
          </a:prstGeom>
          <a:noFill/>
          <a:ln/>
          <a:effectLst/>
        </p:spPr>
      </p:pic>
      <p:sp>
        <p:nvSpPr>
          <p:cNvPr id="84" name="83 Flecha izquierda y derecha"/>
          <p:cNvSpPr/>
          <p:nvPr/>
        </p:nvSpPr>
        <p:spPr>
          <a:xfrm>
            <a:off x="4095240" y="2384884"/>
            <a:ext cx="720080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9" name="118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0936" y="3645024"/>
            <a:ext cx="1732792" cy="438913"/>
          </a:xfrm>
          <a:prstGeom prst="rect">
            <a:avLst/>
          </a:prstGeom>
          <a:noFill/>
          <a:ln/>
          <a:effectLst/>
        </p:spPr>
      </p:pic>
      <p:pic>
        <p:nvPicPr>
          <p:cNvPr id="93" name="92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9707" y="2996952"/>
            <a:ext cx="4295403" cy="210313"/>
          </a:xfrm>
          <a:prstGeom prst="rect">
            <a:avLst/>
          </a:prstGeom>
          <a:noFill/>
          <a:ln/>
          <a:effectLst/>
        </p:spPr>
      </p:pic>
      <p:pic>
        <p:nvPicPr>
          <p:cNvPr id="96" name="95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88120" y="3645024"/>
            <a:ext cx="2372873" cy="237745"/>
          </a:xfrm>
          <a:prstGeom prst="rect">
            <a:avLst/>
          </a:prstGeom>
          <a:noFill/>
          <a:ln/>
          <a:effectLst/>
        </p:spPr>
      </p:pic>
      <p:pic>
        <p:nvPicPr>
          <p:cNvPr id="117" name="116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45852" y="4306906"/>
            <a:ext cx="989840" cy="189739"/>
          </a:xfrm>
          <a:prstGeom prst="rect">
            <a:avLst/>
          </a:prstGeom>
          <a:noFill/>
          <a:ln/>
          <a:effectLst/>
        </p:spPr>
      </p:pic>
      <p:sp>
        <p:nvSpPr>
          <p:cNvPr id="118" name="117 Multiplicar"/>
          <p:cNvSpPr/>
          <p:nvPr/>
        </p:nvSpPr>
        <p:spPr>
          <a:xfrm>
            <a:off x="2815809" y="6116824"/>
            <a:ext cx="664081" cy="504056"/>
          </a:xfrm>
          <a:prstGeom prst="mathMultiply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1" name="130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36296" y="3645024"/>
            <a:ext cx="1609347" cy="448057"/>
          </a:xfrm>
          <a:prstGeom prst="rect">
            <a:avLst/>
          </a:prstGeom>
          <a:noFill/>
          <a:ln/>
          <a:effectLst/>
        </p:spPr>
      </p:pic>
      <p:pic>
        <p:nvPicPr>
          <p:cNvPr id="179" name="178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37439" y="4306744"/>
            <a:ext cx="1420820" cy="189901"/>
          </a:xfrm>
          <a:prstGeom prst="rect">
            <a:avLst/>
          </a:prstGeom>
          <a:noFill/>
          <a:ln/>
          <a:effectLst/>
        </p:spPr>
      </p:pic>
      <p:pic>
        <p:nvPicPr>
          <p:cNvPr id="166" name="165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36096" y="4894094"/>
            <a:ext cx="1609352" cy="448058"/>
          </a:xfrm>
          <a:prstGeom prst="rect">
            <a:avLst/>
          </a:prstGeom>
          <a:noFill/>
          <a:ln/>
          <a:effectLst/>
        </p:spPr>
      </p:pic>
      <p:pic>
        <p:nvPicPr>
          <p:cNvPr id="168" name="167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82288" y="5589239"/>
            <a:ext cx="1870025" cy="189978"/>
          </a:xfrm>
          <a:prstGeom prst="rect">
            <a:avLst/>
          </a:prstGeom>
          <a:noFill/>
          <a:ln/>
          <a:effectLst/>
        </p:spPr>
      </p:pic>
      <p:pic>
        <p:nvPicPr>
          <p:cNvPr id="159" name="158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78921" y="6165304"/>
            <a:ext cx="1476759" cy="438913"/>
          </a:xfrm>
          <a:prstGeom prst="rect">
            <a:avLst/>
          </a:prstGeom>
          <a:noFill/>
          <a:ln/>
          <a:effectLst/>
        </p:spPr>
      </p:pic>
      <p:pic>
        <p:nvPicPr>
          <p:cNvPr id="158" name="157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17896" y="6165304"/>
            <a:ext cx="1476759" cy="438913"/>
          </a:xfrm>
          <a:prstGeom prst="rect">
            <a:avLst/>
          </a:prstGeom>
          <a:noFill/>
          <a:ln/>
          <a:effectLst/>
        </p:spPr>
      </p:pic>
      <p:pic>
        <p:nvPicPr>
          <p:cNvPr id="169" name="168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36115" y="5575510"/>
            <a:ext cx="1440321" cy="190059"/>
          </a:xfrm>
          <a:prstGeom prst="rect">
            <a:avLst/>
          </a:prstGeom>
          <a:noFill/>
          <a:ln/>
          <a:effectLst/>
        </p:spPr>
      </p:pic>
      <p:pic>
        <p:nvPicPr>
          <p:cNvPr id="165" name="164 Imagen" descr="TP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8953" y="6165304"/>
            <a:ext cx="1476759" cy="438913"/>
          </a:xfrm>
          <a:prstGeom prst="rect">
            <a:avLst/>
          </a:prstGeom>
          <a:noFill/>
          <a:ln/>
          <a:effectLst/>
        </p:spPr>
      </p:pic>
      <p:pic>
        <p:nvPicPr>
          <p:cNvPr id="167" name="166 Imagen" descr="TP_tmp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2656" y="4869160"/>
            <a:ext cx="1609352" cy="448058"/>
          </a:xfrm>
          <a:prstGeom prst="rect">
            <a:avLst/>
          </a:prstGeom>
          <a:noFill/>
          <a:ln/>
          <a:effectLst/>
        </p:spPr>
      </p:pic>
      <p:sp>
        <p:nvSpPr>
          <p:cNvPr id="171" name="170 Flecha abajo"/>
          <p:cNvSpPr/>
          <p:nvPr/>
        </p:nvSpPr>
        <p:spPr>
          <a:xfrm>
            <a:off x="4355976" y="3284984"/>
            <a:ext cx="432048" cy="31532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2" name="171 Flecha abajo"/>
          <p:cNvSpPr/>
          <p:nvPr/>
        </p:nvSpPr>
        <p:spPr>
          <a:xfrm rot="3600000">
            <a:off x="1771632" y="3124377"/>
            <a:ext cx="383751" cy="48104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3" name="172 Flecha abajo"/>
          <p:cNvSpPr/>
          <p:nvPr/>
        </p:nvSpPr>
        <p:spPr>
          <a:xfrm rot="-3600000">
            <a:off x="6881777" y="3124377"/>
            <a:ext cx="383751" cy="48104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4" name="173 Flecha abajo"/>
          <p:cNvSpPr/>
          <p:nvPr/>
        </p:nvSpPr>
        <p:spPr>
          <a:xfrm>
            <a:off x="1041308" y="4180144"/>
            <a:ext cx="432048" cy="57606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5" name="174 Flecha abajo"/>
          <p:cNvSpPr/>
          <p:nvPr/>
        </p:nvSpPr>
        <p:spPr>
          <a:xfrm>
            <a:off x="1041308" y="5462640"/>
            <a:ext cx="432048" cy="57606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6" name="175 Flecha abajo"/>
          <p:cNvSpPr/>
          <p:nvPr/>
        </p:nvSpPr>
        <p:spPr>
          <a:xfrm>
            <a:off x="2931825" y="4540184"/>
            <a:ext cx="432048" cy="145757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7" name="176 Flecha abajo"/>
          <p:cNvSpPr/>
          <p:nvPr/>
        </p:nvSpPr>
        <p:spPr>
          <a:xfrm rot="3600000">
            <a:off x="3302560" y="3821299"/>
            <a:ext cx="383751" cy="48104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8" name="177 Flecha abajo"/>
          <p:cNvSpPr/>
          <p:nvPr/>
        </p:nvSpPr>
        <p:spPr>
          <a:xfrm rot="-3600000">
            <a:off x="5462802" y="3821300"/>
            <a:ext cx="383751" cy="48104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0" name="179 Flecha abajo"/>
          <p:cNvSpPr/>
          <p:nvPr/>
        </p:nvSpPr>
        <p:spPr>
          <a:xfrm>
            <a:off x="6024748" y="4540184"/>
            <a:ext cx="432048" cy="31532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1" name="180 Flecha abajo"/>
          <p:cNvSpPr/>
          <p:nvPr/>
        </p:nvSpPr>
        <p:spPr>
          <a:xfrm rot="3600000">
            <a:off x="4859439" y="5072732"/>
            <a:ext cx="383751" cy="48104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2" name="181 Flecha abajo"/>
          <p:cNvSpPr/>
          <p:nvPr/>
        </p:nvSpPr>
        <p:spPr>
          <a:xfrm rot="-3600000">
            <a:off x="7199528" y="5072733"/>
            <a:ext cx="383751" cy="48104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3" name="182 Flecha abajo"/>
          <p:cNvSpPr/>
          <p:nvPr/>
        </p:nvSpPr>
        <p:spPr>
          <a:xfrm>
            <a:off x="4702368" y="5805264"/>
            <a:ext cx="432048" cy="31532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4" name="183 Flecha abajo"/>
          <p:cNvSpPr/>
          <p:nvPr/>
        </p:nvSpPr>
        <p:spPr>
          <a:xfrm>
            <a:off x="7340251" y="5805264"/>
            <a:ext cx="432048" cy="31532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Rectángulo"/>
          <p:cNvSpPr/>
          <p:nvPr/>
        </p:nvSpPr>
        <p:spPr>
          <a:xfrm>
            <a:off x="7779625" y="4005064"/>
            <a:ext cx="5293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s-ES" sz="4400" b="1" cap="none" spc="0"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4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4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4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5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5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011E-6 L -0.00139 -0.2948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48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5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5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6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6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6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6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6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7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7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7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7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7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8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8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8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8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8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9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9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9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8331 " pathEditMode="relative" ptsTypes="AA">
                                      <p:cBhvr>
                                        <p:cTn id="19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9371 " pathEditMode="relative" ptsTypes="AA">
                                      <p:cBhvr>
                                        <p:cTn id="1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5" grpId="1" animBg="1"/>
      <p:bldP spid="185" grpId="2" animBg="1"/>
      <p:bldP spid="85" grpId="0" animBg="1"/>
      <p:bldP spid="72" grpId="0" animBg="1"/>
      <p:bldP spid="61" grpId="0" animBg="1"/>
      <p:bldP spid="73" grpId="0" animBg="1"/>
      <p:bldP spid="84" grpId="0" animBg="1"/>
      <p:bldP spid="118" grpId="0" animBg="1"/>
      <p:bldP spid="118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56" grpId="0"/>
      <p:bldP spid="5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51 Rectángulo"/>
          <p:cNvSpPr/>
          <p:nvPr/>
        </p:nvSpPr>
        <p:spPr>
          <a:xfrm>
            <a:off x="157079" y="5820685"/>
            <a:ext cx="8809200" cy="838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+mj-lt"/>
              </a:rPr>
              <a:t>Isoparametric foliations on CP</a:t>
            </a:r>
            <a:r>
              <a:rPr lang="es-ES" sz="3600" baseline="30000" smtClean="0">
                <a:solidFill>
                  <a:schemeClr val="bg1"/>
                </a:solidFill>
                <a:latin typeface="+mj-lt"/>
              </a:rPr>
              <a:t>n</a:t>
            </a:r>
            <a:endParaRPr lang="es-ES" sz="3600" baseline="3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16 CuadroTexto"/>
          <p:cNvSpPr txBox="1">
            <a:spLocks noChangeArrowheads="1"/>
          </p:cNvSpPr>
          <p:nvPr/>
        </p:nvSpPr>
        <p:spPr bwMode="auto">
          <a:xfrm>
            <a:off x="6621043" y="97468"/>
            <a:ext cx="2376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Criterion for homogeneity.</a:t>
            </a:r>
          </a:p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Inhomogeneous examples</a:t>
            </a:r>
            <a:endParaRPr lang="es-ES" sz="14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47" name="46 Flecha izquierda y derecha"/>
          <p:cNvSpPr/>
          <p:nvPr/>
        </p:nvSpPr>
        <p:spPr>
          <a:xfrm>
            <a:off x="5029236" y="6081421"/>
            <a:ext cx="1080120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6" name="65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33424" y="6009412"/>
            <a:ext cx="3606074" cy="497389"/>
          </a:xfrm>
          <a:prstGeom prst="rect">
            <a:avLst/>
          </a:prstGeom>
          <a:noFill/>
          <a:ln/>
          <a:effectLst/>
        </p:spPr>
      </p:pic>
      <p:pic>
        <p:nvPicPr>
          <p:cNvPr id="67" name="66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67759" y="6153428"/>
            <a:ext cx="1506729" cy="193833"/>
          </a:xfrm>
          <a:prstGeom prst="rect">
            <a:avLst/>
          </a:prstGeom>
          <a:noFill/>
          <a:ln/>
          <a:effectLst/>
        </p:spPr>
      </p:pic>
      <p:sp>
        <p:nvSpPr>
          <p:cNvPr id="56" name="55 Rectángulo"/>
          <p:cNvSpPr/>
          <p:nvPr/>
        </p:nvSpPr>
        <p:spPr>
          <a:xfrm>
            <a:off x="157079" y="4870933"/>
            <a:ext cx="8809200" cy="838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9" name="68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34032" y="5047909"/>
            <a:ext cx="4543761" cy="497378"/>
          </a:xfrm>
          <a:prstGeom prst="rect">
            <a:avLst/>
          </a:prstGeom>
          <a:noFill/>
          <a:ln/>
          <a:effectLst/>
        </p:spPr>
      </p:pic>
      <p:pic>
        <p:nvPicPr>
          <p:cNvPr id="60" name="59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78459" y="5088853"/>
            <a:ext cx="949925" cy="463315"/>
          </a:xfrm>
          <a:prstGeom prst="rect">
            <a:avLst/>
          </a:prstGeom>
          <a:noFill/>
          <a:ln/>
          <a:effectLst/>
        </p:spPr>
      </p:pic>
      <p:pic>
        <p:nvPicPr>
          <p:cNvPr id="62" name="61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73671" y="4981598"/>
            <a:ext cx="1288764" cy="160028"/>
          </a:xfrm>
          <a:prstGeom prst="rect">
            <a:avLst/>
          </a:prstGeom>
          <a:noFill/>
          <a:ln/>
          <a:effectLst/>
        </p:spPr>
      </p:pic>
      <p:sp>
        <p:nvSpPr>
          <p:cNvPr id="65" name="64 Flecha izquierda y derecha"/>
          <p:cNvSpPr/>
          <p:nvPr/>
        </p:nvSpPr>
        <p:spPr>
          <a:xfrm>
            <a:off x="5645679" y="5205573"/>
            <a:ext cx="1080120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57079" y="873905"/>
            <a:ext cx="8807409" cy="38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5" name="44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0936" y="1693289"/>
            <a:ext cx="1732792" cy="438913"/>
          </a:xfrm>
          <a:prstGeom prst="rect">
            <a:avLst/>
          </a:prstGeom>
          <a:noFill/>
          <a:ln/>
          <a:effectLst/>
        </p:spPr>
      </p:pic>
      <p:pic>
        <p:nvPicPr>
          <p:cNvPr id="46" name="45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9707" y="1045217"/>
            <a:ext cx="4295403" cy="210313"/>
          </a:xfrm>
          <a:prstGeom prst="rect">
            <a:avLst/>
          </a:prstGeom>
          <a:noFill/>
          <a:ln/>
          <a:effectLst/>
        </p:spPr>
      </p:pic>
      <p:pic>
        <p:nvPicPr>
          <p:cNvPr id="48" name="47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88120" y="1693289"/>
            <a:ext cx="2372873" cy="237745"/>
          </a:xfrm>
          <a:prstGeom prst="rect">
            <a:avLst/>
          </a:prstGeom>
          <a:noFill/>
          <a:ln/>
          <a:effectLst/>
        </p:spPr>
      </p:pic>
      <p:pic>
        <p:nvPicPr>
          <p:cNvPr id="49" name="48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45852" y="2355171"/>
            <a:ext cx="989840" cy="189739"/>
          </a:xfrm>
          <a:prstGeom prst="rect">
            <a:avLst/>
          </a:prstGeom>
          <a:noFill/>
          <a:ln/>
          <a:effectLst/>
        </p:spPr>
      </p:pic>
      <p:sp>
        <p:nvSpPr>
          <p:cNvPr id="50" name="49 Multiplicar"/>
          <p:cNvSpPr/>
          <p:nvPr/>
        </p:nvSpPr>
        <p:spPr>
          <a:xfrm>
            <a:off x="2815809" y="4165089"/>
            <a:ext cx="664081" cy="504056"/>
          </a:xfrm>
          <a:prstGeom prst="mathMultiply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" name="50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24421" y="1614947"/>
            <a:ext cx="1609347" cy="448057"/>
          </a:xfrm>
          <a:prstGeom prst="rect">
            <a:avLst/>
          </a:prstGeom>
          <a:noFill/>
          <a:ln/>
          <a:effectLst/>
        </p:spPr>
      </p:pic>
      <p:pic>
        <p:nvPicPr>
          <p:cNvPr id="57" name="56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37439" y="2355009"/>
            <a:ext cx="1420820" cy="189901"/>
          </a:xfrm>
          <a:prstGeom prst="rect">
            <a:avLst/>
          </a:prstGeom>
          <a:noFill/>
          <a:ln/>
          <a:effectLst/>
        </p:spPr>
      </p:pic>
      <p:pic>
        <p:nvPicPr>
          <p:cNvPr id="58" name="57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36096" y="2942359"/>
            <a:ext cx="1609352" cy="448058"/>
          </a:xfrm>
          <a:prstGeom prst="rect">
            <a:avLst/>
          </a:prstGeom>
          <a:noFill/>
          <a:ln/>
          <a:effectLst/>
        </p:spPr>
      </p:pic>
      <p:pic>
        <p:nvPicPr>
          <p:cNvPr id="59" name="58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82288" y="3637504"/>
            <a:ext cx="1870025" cy="189978"/>
          </a:xfrm>
          <a:prstGeom prst="rect">
            <a:avLst/>
          </a:prstGeom>
          <a:noFill/>
          <a:ln/>
          <a:effectLst/>
        </p:spPr>
      </p:pic>
      <p:pic>
        <p:nvPicPr>
          <p:cNvPr id="61" name="60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78921" y="4213569"/>
            <a:ext cx="1476759" cy="438913"/>
          </a:xfrm>
          <a:prstGeom prst="rect">
            <a:avLst/>
          </a:prstGeom>
          <a:noFill/>
          <a:ln/>
          <a:effectLst/>
        </p:spPr>
      </p:pic>
      <p:pic>
        <p:nvPicPr>
          <p:cNvPr id="63" name="62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17896" y="4213569"/>
            <a:ext cx="1476759" cy="438913"/>
          </a:xfrm>
          <a:prstGeom prst="rect">
            <a:avLst/>
          </a:prstGeom>
          <a:noFill/>
          <a:ln/>
          <a:effectLst/>
        </p:spPr>
      </p:pic>
      <p:pic>
        <p:nvPicPr>
          <p:cNvPr id="64" name="63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36115" y="3623775"/>
            <a:ext cx="1440321" cy="190059"/>
          </a:xfrm>
          <a:prstGeom prst="rect">
            <a:avLst/>
          </a:prstGeom>
          <a:noFill/>
          <a:ln/>
          <a:effectLst/>
        </p:spPr>
      </p:pic>
      <p:pic>
        <p:nvPicPr>
          <p:cNvPr id="68" name="67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8953" y="4213569"/>
            <a:ext cx="1476759" cy="438913"/>
          </a:xfrm>
          <a:prstGeom prst="rect">
            <a:avLst/>
          </a:prstGeom>
          <a:noFill/>
          <a:ln/>
          <a:effectLst/>
        </p:spPr>
      </p:pic>
      <p:pic>
        <p:nvPicPr>
          <p:cNvPr id="70" name="69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2656" y="2917425"/>
            <a:ext cx="1609352" cy="448058"/>
          </a:xfrm>
          <a:prstGeom prst="rect">
            <a:avLst/>
          </a:prstGeom>
          <a:noFill/>
          <a:ln/>
          <a:effectLst/>
        </p:spPr>
      </p:pic>
      <p:sp>
        <p:nvSpPr>
          <p:cNvPr id="71" name="70 Flecha abajo"/>
          <p:cNvSpPr/>
          <p:nvPr/>
        </p:nvSpPr>
        <p:spPr>
          <a:xfrm>
            <a:off x="4355976" y="1333249"/>
            <a:ext cx="432048" cy="31532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Flecha abajo"/>
          <p:cNvSpPr/>
          <p:nvPr/>
        </p:nvSpPr>
        <p:spPr>
          <a:xfrm rot="3600000">
            <a:off x="1771632" y="1172642"/>
            <a:ext cx="383751" cy="48104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Flecha abajo"/>
          <p:cNvSpPr/>
          <p:nvPr/>
        </p:nvSpPr>
        <p:spPr>
          <a:xfrm rot="-3600000">
            <a:off x="6881777" y="1172642"/>
            <a:ext cx="383751" cy="48104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Flecha abajo"/>
          <p:cNvSpPr/>
          <p:nvPr/>
        </p:nvSpPr>
        <p:spPr>
          <a:xfrm>
            <a:off x="1041308" y="2228409"/>
            <a:ext cx="432048" cy="57606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Flecha abajo"/>
          <p:cNvSpPr/>
          <p:nvPr/>
        </p:nvSpPr>
        <p:spPr>
          <a:xfrm>
            <a:off x="1041308" y="3510905"/>
            <a:ext cx="432048" cy="57606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Flecha abajo"/>
          <p:cNvSpPr/>
          <p:nvPr/>
        </p:nvSpPr>
        <p:spPr>
          <a:xfrm>
            <a:off x="2931825" y="2588449"/>
            <a:ext cx="432048" cy="145757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Flecha abajo"/>
          <p:cNvSpPr/>
          <p:nvPr/>
        </p:nvSpPr>
        <p:spPr>
          <a:xfrm rot="3600000">
            <a:off x="3302560" y="1869564"/>
            <a:ext cx="383751" cy="48104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77 Flecha abajo"/>
          <p:cNvSpPr/>
          <p:nvPr/>
        </p:nvSpPr>
        <p:spPr>
          <a:xfrm rot="-3600000">
            <a:off x="5462802" y="1869565"/>
            <a:ext cx="383751" cy="48104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78 Flecha abajo"/>
          <p:cNvSpPr/>
          <p:nvPr/>
        </p:nvSpPr>
        <p:spPr>
          <a:xfrm>
            <a:off x="6024748" y="2588449"/>
            <a:ext cx="432048" cy="31532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Flecha abajo"/>
          <p:cNvSpPr/>
          <p:nvPr/>
        </p:nvSpPr>
        <p:spPr>
          <a:xfrm rot="3600000">
            <a:off x="4859439" y="3120997"/>
            <a:ext cx="383751" cy="48104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80 Flecha abajo"/>
          <p:cNvSpPr/>
          <p:nvPr/>
        </p:nvSpPr>
        <p:spPr>
          <a:xfrm rot="-3600000">
            <a:off x="7199528" y="3120998"/>
            <a:ext cx="383751" cy="48104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81 Flecha abajo"/>
          <p:cNvSpPr/>
          <p:nvPr/>
        </p:nvSpPr>
        <p:spPr>
          <a:xfrm>
            <a:off x="4702368" y="3853529"/>
            <a:ext cx="432048" cy="31532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82 Flecha abajo"/>
          <p:cNvSpPr/>
          <p:nvPr/>
        </p:nvSpPr>
        <p:spPr>
          <a:xfrm>
            <a:off x="7340251" y="3853529"/>
            <a:ext cx="432048" cy="31532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83 Rectángulo"/>
          <p:cNvSpPr/>
          <p:nvPr/>
        </p:nvSpPr>
        <p:spPr>
          <a:xfrm>
            <a:off x="7767750" y="1974987"/>
            <a:ext cx="5293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s-ES" sz="4400" b="1" cap="none" spc="0"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457200" y="1628775"/>
            <a:ext cx="8229600" cy="2879725"/>
          </a:xfrm>
        </p:spPr>
        <p:txBody>
          <a:bodyPr/>
          <a:lstStyle/>
          <a:p>
            <a:r>
              <a:rPr lang="es-ES" dirty="0" err="1" smtClean="0"/>
              <a:t>Thanks</a:t>
            </a:r>
            <a:r>
              <a:rPr lang="es-ES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+mj-lt"/>
              </a:rPr>
              <a:t>Isoparametric foliations on CP</a:t>
            </a:r>
            <a:r>
              <a:rPr lang="es-ES" sz="3600" baseline="30000" smtClean="0">
                <a:solidFill>
                  <a:schemeClr val="bg1"/>
                </a:solidFill>
                <a:latin typeface="+mj-lt"/>
              </a:rPr>
              <a:t>n</a:t>
            </a:r>
            <a:endParaRPr lang="es-ES" sz="3600" baseline="3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16 CuadroTexto"/>
          <p:cNvSpPr txBox="1">
            <a:spLocks noChangeArrowheads="1"/>
          </p:cNvSpPr>
          <p:nvPr/>
        </p:nvSpPr>
        <p:spPr bwMode="auto">
          <a:xfrm>
            <a:off x="6444208" y="102984"/>
            <a:ext cx="2520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Classification: projections of homogeneous polar foliations  I</a:t>
            </a:r>
            <a:endParaRPr lang="es-ES" sz="14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7" name="6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2788" y="1340769"/>
            <a:ext cx="8598424" cy="451275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75" name="5 CuadroTexto"/>
          <p:cNvSpPr txBox="1">
            <a:spLocks noChangeArrowheads="1"/>
          </p:cNvSpPr>
          <p:nvPr/>
        </p:nvSpPr>
        <p:spPr bwMode="auto">
          <a:xfrm>
            <a:off x="684213" y="14288"/>
            <a:ext cx="7920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Contents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487300" y="2284523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80" name="25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5227" y="2239316"/>
            <a:ext cx="4283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31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945227" y="3163123"/>
            <a:ext cx="4192857" cy="274401"/>
          </a:xfrm>
          <a:prstGeom prst="rect">
            <a:avLst/>
          </a:prstGeom>
          <a:noFill/>
          <a:ln/>
          <a:effectLst/>
        </p:spPr>
      </p:pic>
      <p:sp>
        <p:nvSpPr>
          <p:cNvPr id="25" name="24 Elipse"/>
          <p:cNvSpPr/>
          <p:nvPr/>
        </p:nvSpPr>
        <p:spPr>
          <a:xfrm>
            <a:off x="487300" y="3214237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7" name="36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945227" y="4112886"/>
            <a:ext cx="7092922" cy="702704"/>
          </a:xfrm>
          <a:prstGeom prst="rect">
            <a:avLst/>
          </a:prstGeom>
          <a:noFill/>
          <a:ln/>
          <a:effectLst/>
        </p:spPr>
      </p:pic>
      <p:sp>
        <p:nvSpPr>
          <p:cNvPr id="35" name="34 Elipse"/>
          <p:cNvSpPr/>
          <p:nvPr/>
        </p:nvSpPr>
        <p:spPr>
          <a:xfrm>
            <a:off x="487300" y="4143950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+mj-lt"/>
              </a:rPr>
              <a:t>Isoparametric foliations on CP</a:t>
            </a:r>
            <a:r>
              <a:rPr lang="es-ES" sz="3600" baseline="30000" smtClean="0">
                <a:solidFill>
                  <a:schemeClr val="bg1"/>
                </a:solidFill>
                <a:latin typeface="+mj-lt"/>
              </a:rPr>
              <a:t>n</a:t>
            </a:r>
            <a:endParaRPr lang="es-ES" sz="3600" baseline="3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469" y="1052736"/>
            <a:ext cx="8353059" cy="5282181"/>
          </a:xfrm>
          <a:prstGeom prst="rect">
            <a:avLst/>
          </a:prstGeom>
          <a:noFill/>
          <a:ln/>
          <a:effectLst/>
        </p:spPr>
      </p:pic>
      <p:sp>
        <p:nvSpPr>
          <p:cNvPr id="7" name="16 CuadroTexto"/>
          <p:cNvSpPr txBox="1">
            <a:spLocks noChangeArrowheads="1"/>
          </p:cNvSpPr>
          <p:nvPr/>
        </p:nvSpPr>
        <p:spPr bwMode="auto">
          <a:xfrm>
            <a:off x="6444208" y="102984"/>
            <a:ext cx="2520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Classification: projections of homogeneous polar foliations  II</a:t>
            </a:r>
            <a:endParaRPr lang="es-ES" sz="140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+mj-lt"/>
              </a:rPr>
              <a:t>Isoparametric foliations on CP</a:t>
            </a:r>
            <a:r>
              <a:rPr lang="es-ES" sz="3600" baseline="30000" smtClean="0">
                <a:solidFill>
                  <a:schemeClr val="bg1"/>
                </a:solidFill>
                <a:latin typeface="+mj-lt"/>
              </a:rPr>
              <a:t>n</a:t>
            </a:r>
            <a:endParaRPr lang="es-ES" sz="3600" baseline="3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5663" y="1025440"/>
            <a:ext cx="8192675" cy="5567976"/>
          </a:xfrm>
          <a:prstGeom prst="rect">
            <a:avLst/>
          </a:prstGeom>
          <a:noFill/>
          <a:ln/>
          <a:effectLst/>
        </p:spPr>
      </p:pic>
      <p:sp>
        <p:nvSpPr>
          <p:cNvPr id="35" name="16 CuadroTexto"/>
          <p:cNvSpPr txBox="1">
            <a:spLocks noChangeArrowheads="1"/>
          </p:cNvSpPr>
          <p:nvPr/>
        </p:nvSpPr>
        <p:spPr bwMode="auto">
          <a:xfrm>
            <a:off x="6660232" y="89336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Classification: projections of FKM-foliations  I</a:t>
            </a:r>
            <a:endParaRPr lang="es-ES" sz="140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+mj-lt"/>
              </a:rPr>
              <a:t>Isoparametric foliations on CP</a:t>
            </a:r>
            <a:r>
              <a:rPr lang="es-ES" sz="3600" baseline="30000" smtClean="0">
                <a:solidFill>
                  <a:schemeClr val="bg1"/>
                </a:solidFill>
                <a:latin typeface="+mj-lt"/>
              </a:rPr>
              <a:t>n</a:t>
            </a:r>
            <a:endParaRPr lang="es-ES" sz="3600" baseline="3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5663" y="1025440"/>
            <a:ext cx="8192675" cy="3497221"/>
          </a:xfrm>
          <a:prstGeom prst="rect">
            <a:avLst/>
          </a:prstGeom>
          <a:noFill/>
          <a:ln/>
          <a:effectLst/>
        </p:spPr>
      </p:pic>
      <p:sp>
        <p:nvSpPr>
          <p:cNvPr id="35" name="16 CuadroTexto"/>
          <p:cNvSpPr txBox="1">
            <a:spLocks noChangeArrowheads="1"/>
          </p:cNvSpPr>
          <p:nvPr/>
        </p:nvSpPr>
        <p:spPr bwMode="auto">
          <a:xfrm>
            <a:off x="6660232" y="89336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Classification: projections of FKM-foliations  II</a:t>
            </a:r>
            <a:endParaRPr lang="es-ES" sz="140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:\Dropbox\Miguel\Talk Stuttgart\Debuxos\hyp1.bmp"/>
          <p:cNvPicPr>
            <a:picLocks noChangeAspect="1" noChangeArrowheads="1"/>
          </p:cNvPicPr>
          <p:nvPr/>
        </p:nvPicPr>
        <p:blipFill>
          <a:blip r:embed="rId19" cstate="print"/>
          <a:srcRect l="14175" t="15706" r="1575" b="10209"/>
          <a:stretch>
            <a:fillRect/>
          </a:stretch>
        </p:blipFill>
        <p:spPr bwMode="auto">
          <a:xfrm>
            <a:off x="2619747" y="3488780"/>
            <a:ext cx="3851920" cy="3396604"/>
          </a:xfrm>
          <a:prstGeom prst="rect">
            <a:avLst/>
          </a:prstGeom>
          <a:noFill/>
        </p:spPr>
      </p:pic>
      <p:pic>
        <p:nvPicPr>
          <p:cNvPr id="1026" name="Picture 2" descr="K:\Dropbox\Miguel\Talk Stuttgart\Debuxos\hyp2.bmp"/>
          <p:cNvPicPr>
            <a:picLocks noChangeAspect="1" noChangeArrowheads="1"/>
          </p:cNvPicPr>
          <p:nvPr/>
        </p:nvPicPr>
        <p:blipFill>
          <a:blip r:embed="rId20" cstate="print"/>
          <a:srcRect l="14175" t="15706" r="1575" b="10209"/>
          <a:stretch>
            <a:fillRect/>
          </a:stretch>
        </p:blipFill>
        <p:spPr bwMode="auto">
          <a:xfrm>
            <a:off x="2619747" y="3488780"/>
            <a:ext cx="3851920" cy="3396604"/>
          </a:xfrm>
          <a:prstGeom prst="rect">
            <a:avLst/>
          </a:prstGeom>
          <a:noFill/>
        </p:spPr>
      </p:pic>
      <p:pic>
        <p:nvPicPr>
          <p:cNvPr id="1027" name="Picture 3" descr="K:\Dropbox\Miguel\Talk Stuttgart\Debuxos\hyp3.bmp"/>
          <p:cNvPicPr>
            <a:picLocks noChangeAspect="1" noChangeArrowheads="1"/>
          </p:cNvPicPr>
          <p:nvPr/>
        </p:nvPicPr>
        <p:blipFill>
          <a:blip r:embed="rId21" cstate="print"/>
          <a:srcRect l="14175" t="18848" r="1575" b="12565"/>
          <a:stretch>
            <a:fillRect/>
          </a:stretch>
        </p:blipFill>
        <p:spPr bwMode="auto">
          <a:xfrm>
            <a:off x="2618744" y="3632846"/>
            <a:ext cx="3851920" cy="3144482"/>
          </a:xfrm>
          <a:prstGeom prst="rect">
            <a:avLst/>
          </a:prstGeom>
          <a:noFill/>
        </p:spPr>
      </p:pic>
      <p:sp>
        <p:nvSpPr>
          <p:cNvPr id="49" name="48 Rectángulo"/>
          <p:cNvSpPr/>
          <p:nvPr/>
        </p:nvSpPr>
        <p:spPr>
          <a:xfrm>
            <a:off x="157079" y="5890921"/>
            <a:ext cx="8807409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Rectángulo"/>
          <p:cNvSpPr/>
          <p:nvPr/>
        </p:nvSpPr>
        <p:spPr>
          <a:xfrm>
            <a:off x="157079" y="4766088"/>
            <a:ext cx="8807409" cy="7070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7" name="46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69763" y="4808885"/>
            <a:ext cx="320041" cy="132283"/>
          </a:xfrm>
          <a:prstGeom prst="rect">
            <a:avLst/>
          </a:prstGeom>
          <a:noFill/>
          <a:ln/>
          <a:effectLst/>
        </p:spPr>
      </p:pic>
      <p:sp>
        <p:nvSpPr>
          <p:cNvPr id="35" name="34 Rectángulo"/>
          <p:cNvSpPr/>
          <p:nvPr/>
        </p:nvSpPr>
        <p:spPr>
          <a:xfrm>
            <a:off x="157079" y="2852936"/>
            <a:ext cx="8807409" cy="7070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+mj-lt"/>
              </a:rPr>
              <a:t>Isoparametric hypersurfaces</a:t>
            </a:r>
            <a:endParaRPr lang="es-ES" sz="3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37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75798" y="2972784"/>
            <a:ext cx="4284634" cy="507732"/>
          </a:xfrm>
          <a:prstGeom prst="rect">
            <a:avLst/>
          </a:prstGeom>
          <a:noFill/>
          <a:ln/>
          <a:effectLst/>
        </p:spPr>
      </p:pic>
      <p:sp>
        <p:nvSpPr>
          <p:cNvPr id="17" name="16 Flecha izquierda y derecha"/>
          <p:cNvSpPr/>
          <p:nvPr/>
        </p:nvSpPr>
        <p:spPr>
          <a:xfrm>
            <a:off x="2542897" y="3002119"/>
            <a:ext cx="1368152" cy="4485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>
            <a:off x="6372200" y="90874"/>
            <a:ext cx="259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+mj-lt"/>
              </a:rPr>
              <a:t>Isoparametric and homogeneous</a:t>
            </a:r>
          </a:p>
          <a:p>
            <a:r>
              <a:rPr lang="es-ES" sz="1400" smtClean="0">
                <a:solidFill>
                  <a:schemeClr val="bg2"/>
                </a:solidFill>
                <a:latin typeface="+mj-lt"/>
              </a:rPr>
              <a:t>hypersurfaces</a:t>
            </a:r>
            <a:endParaRPr lang="es-ES" sz="140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36" name="35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4847" y="2485283"/>
            <a:ext cx="4911249" cy="214997"/>
          </a:xfrm>
          <a:prstGeom prst="rect">
            <a:avLst/>
          </a:prstGeom>
          <a:noFill/>
          <a:ln/>
          <a:effectLst/>
        </p:spPr>
      </p:pic>
      <p:pic>
        <p:nvPicPr>
          <p:cNvPr id="40" name="39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78550" y="5553230"/>
            <a:ext cx="3606875" cy="238386"/>
          </a:xfrm>
          <a:prstGeom prst="rect">
            <a:avLst/>
          </a:prstGeom>
          <a:noFill/>
          <a:ln/>
          <a:effectLst/>
        </p:spPr>
      </p:pic>
      <p:pic>
        <p:nvPicPr>
          <p:cNvPr id="32" name="31 Imagen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00067" y="4011400"/>
            <a:ext cx="3364676" cy="217169"/>
          </a:xfrm>
          <a:prstGeom prst="rect">
            <a:avLst/>
          </a:prstGeom>
          <a:noFill/>
          <a:ln/>
          <a:effectLst/>
        </p:spPr>
      </p:pic>
      <p:pic>
        <p:nvPicPr>
          <p:cNvPr id="43" name="42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3545" y="2972784"/>
            <a:ext cx="1786872" cy="498662"/>
          </a:xfrm>
          <a:prstGeom prst="rect">
            <a:avLst/>
          </a:prstGeom>
          <a:noFill/>
          <a:ln/>
          <a:effectLst/>
        </p:spPr>
      </p:pic>
      <p:pic>
        <p:nvPicPr>
          <p:cNvPr id="44" name="43 Imagen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5705" y="4882808"/>
            <a:ext cx="2025453" cy="507010"/>
          </a:xfrm>
          <a:prstGeom prst="rect">
            <a:avLst/>
          </a:prstGeom>
          <a:noFill/>
          <a:ln/>
          <a:effectLst/>
        </p:spPr>
      </p:pic>
      <p:sp>
        <p:nvSpPr>
          <p:cNvPr id="50" name="49 Elipse"/>
          <p:cNvSpPr/>
          <p:nvPr/>
        </p:nvSpPr>
        <p:spPr>
          <a:xfrm>
            <a:off x="454665" y="4022454"/>
            <a:ext cx="189367" cy="1893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9" name="38 Imagen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50577" y="5007140"/>
            <a:ext cx="4597891" cy="183915"/>
          </a:xfrm>
          <a:prstGeom prst="rect">
            <a:avLst/>
          </a:prstGeom>
          <a:noFill/>
          <a:ln/>
          <a:effectLst/>
        </p:spPr>
      </p:pic>
      <p:pic>
        <p:nvPicPr>
          <p:cNvPr id="80" name="79 Imagen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9347" y="2044934"/>
            <a:ext cx="3392677" cy="217293"/>
          </a:xfrm>
          <a:prstGeom prst="rect">
            <a:avLst/>
          </a:prstGeom>
          <a:noFill/>
          <a:ln/>
          <a:effectLst/>
        </p:spPr>
      </p:pic>
      <p:sp>
        <p:nvSpPr>
          <p:cNvPr id="78" name="77 Elipse"/>
          <p:cNvSpPr/>
          <p:nvPr/>
        </p:nvSpPr>
        <p:spPr>
          <a:xfrm>
            <a:off x="454665" y="2044935"/>
            <a:ext cx="189367" cy="1893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9" name="88 Flecha izquierda y derecha"/>
          <p:cNvSpPr/>
          <p:nvPr/>
        </p:nvSpPr>
        <p:spPr>
          <a:xfrm>
            <a:off x="2699792" y="4912597"/>
            <a:ext cx="1259982" cy="4485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28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4626" y="1392284"/>
            <a:ext cx="4264905" cy="194330"/>
          </a:xfrm>
          <a:prstGeom prst="rect">
            <a:avLst/>
          </a:prstGeom>
          <a:noFill/>
          <a:ln/>
          <a:effectLst/>
        </p:spPr>
      </p:pic>
      <p:pic>
        <p:nvPicPr>
          <p:cNvPr id="30" name="29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9825" y="980728"/>
            <a:ext cx="4220836" cy="217121"/>
          </a:xfrm>
          <a:prstGeom prst="rect">
            <a:avLst/>
          </a:prstGeom>
          <a:noFill/>
          <a:ln/>
          <a:effectLst/>
        </p:spPr>
      </p:pic>
      <p:sp>
        <p:nvSpPr>
          <p:cNvPr id="46" name="45 Elipse"/>
          <p:cNvSpPr/>
          <p:nvPr/>
        </p:nvSpPr>
        <p:spPr>
          <a:xfrm>
            <a:off x="454665" y="980728"/>
            <a:ext cx="189367" cy="1893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3" name="32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5058" y="4417690"/>
            <a:ext cx="4867229" cy="183913"/>
          </a:xfrm>
          <a:prstGeom prst="rect">
            <a:avLst/>
          </a:prstGeom>
          <a:noFill/>
          <a:ln/>
          <a:effectLst/>
        </p:spPr>
      </p:pic>
      <p:sp>
        <p:nvSpPr>
          <p:cNvPr id="60" name="59 Flecha curvada hacia la derecha"/>
          <p:cNvSpPr/>
          <p:nvPr/>
        </p:nvSpPr>
        <p:spPr>
          <a:xfrm rot="-2700000">
            <a:off x="4373171" y="5295508"/>
            <a:ext cx="252497" cy="5605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41" name="40 Imagen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9992" y="6178367"/>
            <a:ext cx="4174375" cy="194217"/>
          </a:xfrm>
          <a:prstGeom prst="rect">
            <a:avLst/>
          </a:prstGeom>
          <a:noFill/>
          <a:ln/>
          <a:effectLst/>
        </p:spPr>
      </p:pic>
      <p:pic>
        <p:nvPicPr>
          <p:cNvPr id="51" name="50 Imagen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5705" y="6178367"/>
            <a:ext cx="2473326" cy="194443"/>
          </a:xfrm>
          <a:prstGeom prst="rect">
            <a:avLst/>
          </a:prstGeom>
          <a:noFill/>
          <a:ln/>
          <a:effectLst/>
        </p:spPr>
      </p:pic>
      <p:sp>
        <p:nvSpPr>
          <p:cNvPr id="67" name="66 Flecha izquierda y derecha"/>
          <p:cNvSpPr/>
          <p:nvPr/>
        </p:nvSpPr>
        <p:spPr>
          <a:xfrm>
            <a:off x="3131840" y="6034351"/>
            <a:ext cx="1224136" cy="4485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27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72197" y="1392284"/>
            <a:ext cx="2202188" cy="194310"/>
          </a:xfrm>
          <a:prstGeom prst="rect">
            <a:avLst/>
          </a:prstGeom>
          <a:noFill/>
          <a:ln/>
          <a:effectLst/>
        </p:spPr>
      </p:pic>
      <p:sp>
        <p:nvSpPr>
          <p:cNvPr id="76" name="75 Flecha a la derecha con muesca"/>
          <p:cNvSpPr/>
          <p:nvPr/>
        </p:nvSpPr>
        <p:spPr>
          <a:xfrm>
            <a:off x="5004048" y="1276373"/>
            <a:ext cx="1224136" cy="4244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7" name="36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66953" y="2909381"/>
            <a:ext cx="320041" cy="132283"/>
          </a:xfrm>
          <a:prstGeom prst="rect">
            <a:avLst/>
          </a:prstGeom>
          <a:noFill/>
          <a:ln/>
          <a:effectLst/>
        </p:spPr>
      </p:pic>
      <p:pic>
        <p:nvPicPr>
          <p:cNvPr id="56" name="55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83888" y="5948695"/>
            <a:ext cx="320041" cy="13228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5" grpId="0" animBg="1"/>
      <p:bldP spid="35" grpId="0" animBg="1"/>
      <p:bldP spid="17" grpId="0" animBg="1"/>
      <p:bldP spid="50" grpId="0" animBg="1"/>
      <p:bldP spid="78" grpId="0" animBg="1"/>
      <p:bldP spid="89" grpId="0" animBg="1"/>
      <p:bldP spid="60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D:\Matemáticas (Doutorado)\DEA\Figuras\horosferas3d2.png"/>
          <p:cNvPicPr>
            <a:picLocks noChangeAspect="1" noChangeArrowheads="1"/>
          </p:cNvPicPr>
          <p:nvPr/>
        </p:nvPicPr>
        <p:blipFill>
          <a:blip r:embed="rId18" cstate="print"/>
          <a:srcRect l="12598" t="1215" r="14697" b="25520"/>
          <a:stretch>
            <a:fillRect/>
          </a:stretch>
        </p:blipFill>
        <p:spPr bwMode="auto">
          <a:xfrm>
            <a:off x="2547222" y="3868960"/>
            <a:ext cx="19939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 descr="D:\Matemáticas (Doutorado)\DEA\Figuras\tubos2.png"/>
          <p:cNvPicPr>
            <a:picLocks noChangeAspect="1" noChangeArrowheads="1"/>
          </p:cNvPicPr>
          <p:nvPr/>
        </p:nvPicPr>
        <p:blipFill>
          <a:blip r:embed="rId19" cstate="print"/>
          <a:srcRect l="19948" t="12471" r="4199" b="12471"/>
          <a:stretch>
            <a:fillRect/>
          </a:stretch>
        </p:blipFill>
        <p:spPr bwMode="auto">
          <a:xfrm>
            <a:off x="6951130" y="3695923"/>
            <a:ext cx="1743075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4" descr="D:\Matemáticas (Doutorado)\DEA\Figuras\esferas_xeodesicas2.png"/>
          <p:cNvPicPr>
            <a:picLocks noChangeAspect="1" noChangeArrowheads="1"/>
          </p:cNvPicPr>
          <p:nvPr/>
        </p:nvPicPr>
        <p:blipFill>
          <a:blip r:embed="rId20" cstate="print"/>
          <a:srcRect l="12598" t="3645" r="14697" b="25520"/>
          <a:stretch>
            <a:fillRect/>
          </a:stretch>
        </p:blipFill>
        <p:spPr bwMode="auto">
          <a:xfrm>
            <a:off x="352425" y="3941985"/>
            <a:ext cx="19939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" descr="D:\Matemáticas (Doutorado)\DEA\Figuras\hipersup_equidist2.png"/>
          <p:cNvPicPr>
            <a:picLocks noChangeAspect="1" noChangeArrowheads="1"/>
          </p:cNvPicPr>
          <p:nvPr/>
        </p:nvPicPr>
        <p:blipFill>
          <a:blip r:embed="rId21" cstate="print"/>
          <a:srcRect l="19948" t="12471" r="3149" b="10551"/>
          <a:stretch>
            <a:fillRect/>
          </a:stretch>
        </p:blipFill>
        <p:spPr bwMode="auto">
          <a:xfrm>
            <a:off x="4826778" y="3724498"/>
            <a:ext cx="176688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" descr="D:\Matemáticas (Doutorado)\DEA\Figuras\esfera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526398" y="3606856"/>
            <a:ext cx="24003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4" descr="D:\Matemáticas (Doutorado)\DEA\Figuras\planos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51919" y="3954519"/>
            <a:ext cx="24003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" descr="D:\Matemáticas (Doutorado)\DEA\Figuras\cilindro2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621595" y="3448106"/>
            <a:ext cx="1647825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82 Rectángulo"/>
          <p:cNvSpPr/>
          <p:nvPr/>
        </p:nvSpPr>
        <p:spPr>
          <a:xfrm>
            <a:off x="196198" y="921599"/>
            <a:ext cx="8751605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+mj-lt"/>
              </a:rPr>
              <a:t>Isoparametric hypersurfaces</a:t>
            </a:r>
            <a:endParaRPr lang="es-ES" sz="3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39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9552" y="1886675"/>
            <a:ext cx="1431482" cy="496109"/>
          </a:xfrm>
          <a:prstGeom prst="rect">
            <a:avLst/>
          </a:prstGeom>
          <a:noFill/>
          <a:ln/>
          <a:effectLst/>
        </p:spPr>
      </p:pic>
      <p:pic>
        <p:nvPicPr>
          <p:cNvPr id="41" name="40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75160" y="1885244"/>
            <a:ext cx="2104180" cy="497540"/>
          </a:xfrm>
          <a:prstGeom prst="rect">
            <a:avLst/>
          </a:prstGeom>
          <a:noFill/>
          <a:ln/>
          <a:effectLst/>
        </p:spPr>
      </p:pic>
      <p:pic>
        <p:nvPicPr>
          <p:cNvPr id="43" name="42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39187" y="1886611"/>
            <a:ext cx="1465261" cy="496173"/>
          </a:xfrm>
          <a:prstGeom prst="rect">
            <a:avLst/>
          </a:prstGeom>
          <a:noFill/>
          <a:ln/>
          <a:effectLst/>
        </p:spPr>
      </p:pic>
      <p:pic>
        <p:nvPicPr>
          <p:cNvPr id="38" name="37 Imagen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71088" y="3297863"/>
            <a:ext cx="3558753" cy="228711"/>
          </a:xfrm>
          <a:prstGeom prst="rect">
            <a:avLst/>
          </a:prstGeom>
          <a:noFill/>
          <a:ln/>
          <a:effectLst/>
        </p:spPr>
      </p:pic>
      <p:sp>
        <p:nvSpPr>
          <p:cNvPr id="45" name="44 Flecha izquierda y derecha"/>
          <p:cNvSpPr/>
          <p:nvPr/>
        </p:nvSpPr>
        <p:spPr>
          <a:xfrm>
            <a:off x="2051720" y="1862266"/>
            <a:ext cx="1194680" cy="4485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Flecha izquierda y derecha"/>
          <p:cNvSpPr/>
          <p:nvPr/>
        </p:nvSpPr>
        <p:spPr>
          <a:xfrm>
            <a:off x="5705407" y="1862266"/>
            <a:ext cx="1194680" cy="4485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33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59778" y="1638922"/>
            <a:ext cx="578564" cy="143039"/>
          </a:xfrm>
          <a:prstGeom prst="rect">
            <a:avLst/>
          </a:prstGeom>
          <a:noFill/>
          <a:ln/>
          <a:effectLst/>
        </p:spPr>
      </p:pic>
      <p:pic>
        <p:nvPicPr>
          <p:cNvPr id="35" name="34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89334" y="1638922"/>
            <a:ext cx="1226825" cy="160020"/>
          </a:xfrm>
          <a:prstGeom prst="rect">
            <a:avLst/>
          </a:prstGeom>
          <a:noFill/>
          <a:ln/>
          <a:effectLst/>
        </p:spPr>
      </p:pic>
      <p:pic>
        <p:nvPicPr>
          <p:cNvPr id="36" name="35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65767" y="2283479"/>
            <a:ext cx="1257806" cy="439089"/>
          </a:xfrm>
          <a:prstGeom prst="rect">
            <a:avLst/>
          </a:prstGeom>
          <a:noFill/>
          <a:ln/>
          <a:effectLst/>
        </p:spPr>
      </p:pic>
      <p:pic>
        <p:nvPicPr>
          <p:cNvPr id="33" name="32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3344" y="1137623"/>
            <a:ext cx="6089386" cy="238393"/>
          </a:xfrm>
          <a:prstGeom prst="rect">
            <a:avLst/>
          </a:prstGeom>
          <a:noFill/>
          <a:ln/>
          <a:effectLst/>
        </p:spPr>
      </p:pic>
      <p:sp>
        <p:nvSpPr>
          <p:cNvPr id="30" name="16 CuadroTexto"/>
          <p:cNvSpPr txBox="1">
            <a:spLocks noChangeArrowheads="1"/>
          </p:cNvSpPr>
          <p:nvPr/>
        </p:nvSpPr>
        <p:spPr bwMode="auto">
          <a:xfrm>
            <a:off x="6348751" y="208397"/>
            <a:ext cx="27952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The classification in </a:t>
            </a:r>
            <a:r>
              <a:rPr lang="es-ES" sz="1400">
                <a:solidFill>
                  <a:schemeClr val="bg2"/>
                </a:solidFill>
                <a:latin typeface="Calibri" pitchFamily="34" charset="0"/>
              </a:rPr>
              <a:t>space forms</a:t>
            </a:r>
          </a:p>
        </p:txBody>
      </p:sp>
      <p:pic>
        <p:nvPicPr>
          <p:cNvPr id="37" name="36 Imagen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71343" y="3297863"/>
            <a:ext cx="2579126" cy="228645"/>
          </a:xfrm>
          <a:prstGeom prst="rect">
            <a:avLst/>
          </a:prstGeom>
          <a:noFill/>
          <a:ln/>
          <a:effectLst/>
        </p:spPr>
      </p:pic>
      <p:sp>
        <p:nvSpPr>
          <p:cNvPr id="129" name="128 Elipse"/>
          <p:cNvSpPr/>
          <p:nvPr/>
        </p:nvSpPr>
        <p:spPr>
          <a:xfrm>
            <a:off x="467544" y="3296595"/>
            <a:ext cx="189367" cy="1893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2" name="41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2918" y="6083484"/>
            <a:ext cx="2560350" cy="238414"/>
          </a:xfrm>
          <a:prstGeom prst="rect">
            <a:avLst/>
          </a:prstGeom>
          <a:noFill/>
          <a:ln/>
          <a:effectLst/>
        </p:spPr>
      </p:pic>
      <p:pic>
        <p:nvPicPr>
          <p:cNvPr id="46" name="45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84048" y="6082689"/>
            <a:ext cx="1396713" cy="238844"/>
          </a:xfrm>
          <a:prstGeom prst="rect">
            <a:avLst/>
          </a:prstGeom>
          <a:noFill/>
          <a:ln/>
          <a:effectLst/>
        </p:spPr>
      </p:pic>
      <p:pic>
        <p:nvPicPr>
          <p:cNvPr id="49" name="48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53836" y="6082689"/>
            <a:ext cx="2321361" cy="238354"/>
          </a:xfrm>
          <a:prstGeom prst="rect">
            <a:avLst/>
          </a:prstGeom>
          <a:noFill/>
          <a:ln/>
          <a:effectLst/>
        </p:spPr>
      </p:pic>
      <p:pic>
        <p:nvPicPr>
          <p:cNvPr id="39" name="38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7401" y="5808667"/>
            <a:ext cx="1394968" cy="497832"/>
          </a:xfrm>
          <a:prstGeom prst="rect">
            <a:avLst/>
          </a:prstGeom>
          <a:noFill/>
          <a:ln/>
          <a:effectLst/>
        </p:spPr>
      </p:pic>
      <p:pic>
        <p:nvPicPr>
          <p:cNvPr id="44" name="43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63867" y="5765803"/>
            <a:ext cx="1275628" cy="194455"/>
          </a:xfrm>
          <a:prstGeom prst="rect">
            <a:avLst/>
          </a:prstGeom>
          <a:noFill/>
          <a:ln/>
          <a:effectLst/>
        </p:spPr>
      </p:pic>
      <p:pic>
        <p:nvPicPr>
          <p:cNvPr id="48" name="47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12902" y="5765803"/>
            <a:ext cx="1619530" cy="787739"/>
          </a:xfrm>
          <a:prstGeom prst="rect">
            <a:avLst/>
          </a:prstGeom>
          <a:noFill/>
          <a:ln/>
          <a:effectLst/>
        </p:spPr>
      </p:pic>
      <p:pic>
        <p:nvPicPr>
          <p:cNvPr id="47" name="46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28853" y="5765803"/>
            <a:ext cx="1962737" cy="83118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45" grpId="0" animBg="1"/>
      <p:bldP spid="51" grpId="0" animBg="1"/>
      <p:bldP spid="1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+mj-lt"/>
              </a:rPr>
              <a:t>Isoparametric hypersurfaces</a:t>
            </a:r>
            <a:endParaRPr lang="es-ES" sz="3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16 CuadroTexto"/>
          <p:cNvSpPr txBox="1">
            <a:spLocks noChangeArrowheads="1"/>
          </p:cNvSpPr>
          <p:nvPr/>
        </p:nvSpPr>
        <p:spPr bwMode="auto">
          <a:xfrm>
            <a:off x="6348751" y="208397"/>
            <a:ext cx="27952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The classification in </a:t>
            </a:r>
            <a:r>
              <a:rPr lang="es-ES" sz="1400">
                <a:solidFill>
                  <a:schemeClr val="bg2"/>
                </a:solidFill>
                <a:latin typeface="Calibri" pitchFamily="34" charset="0"/>
              </a:rPr>
              <a:t>space forms</a:t>
            </a:r>
          </a:p>
        </p:txBody>
      </p:sp>
      <p:sp>
        <p:nvSpPr>
          <p:cNvPr id="75" name="74 Elipse"/>
          <p:cNvSpPr/>
          <p:nvPr/>
        </p:nvSpPr>
        <p:spPr>
          <a:xfrm>
            <a:off x="395536" y="3206262"/>
            <a:ext cx="189367" cy="1893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3" name="92 Flecha izquierda y derecha"/>
          <p:cNvSpPr/>
          <p:nvPr/>
        </p:nvSpPr>
        <p:spPr>
          <a:xfrm>
            <a:off x="2782542" y="4238073"/>
            <a:ext cx="1194680" cy="4485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4" name="Picture 2" descr="http://t0.gstatic.com/images?q=tbn:ANd9GcSsWNfYaNrIMJXOcnrbs-jxhNpO2wk-5TutKNyc0MjcAsr0gMS_u0hzpprI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131840" y="3493395"/>
            <a:ext cx="360040" cy="360040"/>
          </a:xfrm>
          <a:prstGeom prst="rect">
            <a:avLst/>
          </a:prstGeom>
          <a:noFill/>
        </p:spPr>
      </p:pic>
      <p:pic>
        <p:nvPicPr>
          <p:cNvPr id="1026" name="Picture 2" descr="http://t0.gstatic.com/images?q=tbn:ANd9GcSsWNfYaNrIMJXOcnrbs-jxhNpO2wk-5TutKNyc0MjcAsr0gMS_u0hzpprI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627784" y="5779506"/>
            <a:ext cx="360040" cy="360040"/>
          </a:xfrm>
          <a:prstGeom prst="rect">
            <a:avLst/>
          </a:prstGeom>
          <a:noFill/>
        </p:spPr>
      </p:pic>
      <p:sp>
        <p:nvSpPr>
          <p:cNvPr id="121" name="120 Flecha a la derecha con muesca"/>
          <p:cNvSpPr/>
          <p:nvPr/>
        </p:nvSpPr>
        <p:spPr>
          <a:xfrm>
            <a:off x="3034074" y="4941168"/>
            <a:ext cx="576064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2" name="121 Flecha a la derecha con muesca"/>
          <p:cNvSpPr/>
          <p:nvPr/>
        </p:nvSpPr>
        <p:spPr>
          <a:xfrm>
            <a:off x="5829507" y="5398974"/>
            <a:ext cx="576064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5" name="124 Elipse"/>
          <p:cNvSpPr/>
          <p:nvPr/>
        </p:nvSpPr>
        <p:spPr>
          <a:xfrm>
            <a:off x="2483768" y="6237312"/>
            <a:ext cx="2520280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3" name="62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6429" y="3179604"/>
            <a:ext cx="3016873" cy="228090"/>
          </a:xfrm>
          <a:prstGeom prst="rect">
            <a:avLst/>
          </a:prstGeom>
          <a:noFill/>
          <a:ln/>
          <a:effectLst/>
        </p:spPr>
      </p:pic>
      <p:pic>
        <p:nvPicPr>
          <p:cNvPr id="73" name="72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15398" y="3643624"/>
            <a:ext cx="1737765" cy="204595"/>
          </a:xfrm>
          <a:prstGeom prst="rect">
            <a:avLst/>
          </a:prstGeom>
          <a:noFill/>
          <a:ln/>
          <a:effectLst/>
        </p:spPr>
      </p:pic>
      <p:pic>
        <p:nvPicPr>
          <p:cNvPr id="74" name="73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91522" y="3604040"/>
            <a:ext cx="578921" cy="143128"/>
          </a:xfrm>
          <a:prstGeom prst="rect">
            <a:avLst/>
          </a:prstGeom>
          <a:noFill/>
          <a:ln/>
          <a:effectLst/>
        </p:spPr>
      </p:pic>
      <p:pic>
        <p:nvPicPr>
          <p:cNvPr id="77" name="76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86911" y="4014923"/>
            <a:ext cx="1385940" cy="159916"/>
          </a:xfrm>
          <a:prstGeom prst="rect">
            <a:avLst/>
          </a:prstGeom>
          <a:noFill/>
          <a:ln/>
          <a:effectLst/>
        </p:spPr>
      </p:pic>
      <p:pic>
        <p:nvPicPr>
          <p:cNvPr id="78" name="77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16046" y="4238073"/>
            <a:ext cx="1509579" cy="486794"/>
          </a:xfrm>
          <a:prstGeom prst="rect">
            <a:avLst/>
          </a:prstGeom>
          <a:noFill/>
          <a:ln/>
          <a:effectLst/>
        </p:spPr>
      </p:pic>
      <p:pic>
        <p:nvPicPr>
          <p:cNvPr id="79" name="78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24289" y="4238073"/>
            <a:ext cx="4633019" cy="497505"/>
          </a:xfrm>
          <a:prstGeom prst="rect">
            <a:avLst/>
          </a:prstGeom>
          <a:noFill/>
          <a:ln/>
          <a:effectLst/>
        </p:spPr>
      </p:pic>
      <p:pic>
        <p:nvPicPr>
          <p:cNvPr id="80" name="79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54975" y="4973311"/>
            <a:ext cx="762883" cy="132119"/>
          </a:xfrm>
          <a:prstGeom prst="rect">
            <a:avLst/>
          </a:prstGeom>
          <a:noFill/>
          <a:ln/>
          <a:effectLst/>
        </p:spPr>
      </p:pic>
      <p:pic>
        <p:nvPicPr>
          <p:cNvPr id="81" name="80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15614" y="4942273"/>
            <a:ext cx="1683095" cy="214919"/>
          </a:xfrm>
          <a:prstGeom prst="rect">
            <a:avLst/>
          </a:prstGeom>
          <a:noFill/>
          <a:ln/>
          <a:effectLst/>
        </p:spPr>
      </p:pic>
      <p:pic>
        <p:nvPicPr>
          <p:cNvPr id="82" name="81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15611" y="5406962"/>
            <a:ext cx="4533408" cy="194289"/>
          </a:xfrm>
          <a:prstGeom prst="rect">
            <a:avLst/>
          </a:prstGeom>
          <a:noFill/>
          <a:ln/>
          <a:effectLst/>
        </p:spPr>
      </p:pic>
      <p:pic>
        <p:nvPicPr>
          <p:cNvPr id="83" name="82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61750" y="5439147"/>
            <a:ext cx="2223953" cy="160073"/>
          </a:xfrm>
          <a:prstGeom prst="rect">
            <a:avLst/>
          </a:prstGeom>
          <a:noFill/>
          <a:ln/>
          <a:effectLst/>
        </p:spPr>
      </p:pic>
      <p:pic>
        <p:nvPicPr>
          <p:cNvPr id="84" name="83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11344" y="5877271"/>
            <a:ext cx="2561914" cy="160119"/>
          </a:xfrm>
          <a:prstGeom prst="rect">
            <a:avLst/>
          </a:prstGeom>
          <a:noFill/>
          <a:ln/>
          <a:effectLst/>
        </p:spPr>
      </p:pic>
      <p:pic>
        <p:nvPicPr>
          <p:cNvPr id="85" name="84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99686" y="6237311"/>
            <a:ext cx="3042645" cy="409956"/>
          </a:xfrm>
          <a:prstGeom prst="rect">
            <a:avLst/>
          </a:prstGeom>
          <a:noFill/>
          <a:ln/>
          <a:effectLst/>
        </p:spPr>
      </p:pic>
      <p:pic>
        <p:nvPicPr>
          <p:cNvPr id="87" name="86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9786" y="6356170"/>
            <a:ext cx="1988245" cy="194417"/>
          </a:xfrm>
          <a:prstGeom prst="rect">
            <a:avLst/>
          </a:prstGeom>
          <a:noFill/>
          <a:ln/>
          <a:effectLst/>
        </p:spPr>
      </p:pic>
      <p:pic>
        <p:nvPicPr>
          <p:cNvPr id="88" name="87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15830" y="6359209"/>
            <a:ext cx="1176361" cy="204697"/>
          </a:xfrm>
          <a:prstGeom prst="rect">
            <a:avLst/>
          </a:prstGeom>
          <a:noFill/>
          <a:ln/>
          <a:effectLst/>
        </p:spPr>
      </p:pic>
      <p:pic>
        <p:nvPicPr>
          <p:cNvPr id="89" name="88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15615" y="5858557"/>
            <a:ext cx="1166078" cy="204711"/>
          </a:xfrm>
          <a:prstGeom prst="rect">
            <a:avLst/>
          </a:prstGeom>
          <a:noFill/>
          <a:ln/>
          <a:effectLst/>
        </p:spPr>
      </p:pic>
      <p:sp>
        <p:nvSpPr>
          <p:cNvPr id="42" name="41 Elipse"/>
          <p:cNvSpPr/>
          <p:nvPr/>
        </p:nvSpPr>
        <p:spPr>
          <a:xfrm>
            <a:off x="840463" y="3644174"/>
            <a:ext cx="144866" cy="14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4" name="43 Elipse"/>
          <p:cNvSpPr/>
          <p:nvPr/>
        </p:nvSpPr>
        <p:spPr>
          <a:xfrm>
            <a:off x="840463" y="6368449"/>
            <a:ext cx="144866" cy="14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6" name="55 Elipse"/>
          <p:cNvSpPr/>
          <p:nvPr/>
        </p:nvSpPr>
        <p:spPr>
          <a:xfrm>
            <a:off x="840463" y="5864393"/>
            <a:ext cx="144866" cy="14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8" name="57 Elipse"/>
          <p:cNvSpPr/>
          <p:nvPr/>
        </p:nvSpPr>
        <p:spPr>
          <a:xfrm>
            <a:off x="840463" y="4267338"/>
            <a:ext cx="144866" cy="14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9" name="58 Elipse"/>
          <p:cNvSpPr/>
          <p:nvPr/>
        </p:nvSpPr>
        <p:spPr>
          <a:xfrm>
            <a:off x="840463" y="4954047"/>
            <a:ext cx="144866" cy="14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0" name="59 Elipse"/>
          <p:cNvSpPr/>
          <p:nvPr/>
        </p:nvSpPr>
        <p:spPr>
          <a:xfrm>
            <a:off x="840463" y="5424732"/>
            <a:ext cx="144866" cy="14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2" name="61 Rectángulo"/>
          <p:cNvSpPr/>
          <p:nvPr/>
        </p:nvSpPr>
        <p:spPr>
          <a:xfrm>
            <a:off x="196198" y="921599"/>
            <a:ext cx="8751605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4" name="63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9552" y="1886675"/>
            <a:ext cx="1431482" cy="496109"/>
          </a:xfrm>
          <a:prstGeom prst="rect">
            <a:avLst/>
          </a:prstGeom>
          <a:noFill/>
          <a:ln/>
          <a:effectLst/>
        </p:spPr>
      </p:pic>
      <p:pic>
        <p:nvPicPr>
          <p:cNvPr id="65" name="64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75160" y="1885244"/>
            <a:ext cx="2104180" cy="497540"/>
          </a:xfrm>
          <a:prstGeom prst="rect">
            <a:avLst/>
          </a:prstGeom>
          <a:noFill/>
          <a:ln/>
          <a:effectLst/>
        </p:spPr>
      </p:pic>
      <p:pic>
        <p:nvPicPr>
          <p:cNvPr id="66" name="65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39187" y="1886611"/>
            <a:ext cx="1465261" cy="496173"/>
          </a:xfrm>
          <a:prstGeom prst="rect">
            <a:avLst/>
          </a:prstGeom>
          <a:noFill/>
          <a:ln/>
          <a:effectLst/>
        </p:spPr>
      </p:pic>
      <p:sp>
        <p:nvSpPr>
          <p:cNvPr id="67" name="66 Flecha izquierda y derecha"/>
          <p:cNvSpPr/>
          <p:nvPr/>
        </p:nvSpPr>
        <p:spPr>
          <a:xfrm>
            <a:off x="2051720" y="1862266"/>
            <a:ext cx="1194680" cy="4485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7 Flecha izquierda y derecha"/>
          <p:cNvSpPr/>
          <p:nvPr/>
        </p:nvSpPr>
        <p:spPr>
          <a:xfrm>
            <a:off x="5705407" y="1862266"/>
            <a:ext cx="1194680" cy="4485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" name="50 Imagen" descr="TP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59778" y="1638922"/>
            <a:ext cx="578564" cy="143039"/>
          </a:xfrm>
          <a:prstGeom prst="rect">
            <a:avLst/>
          </a:prstGeom>
          <a:noFill/>
          <a:ln/>
          <a:effectLst/>
        </p:spPr>
      </p:pic>
      <p:pic>
        <p:nvPicPr>
          <p:cNvPr id="57" name="56 Imagen" descr="TP_tmp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89334" y="1638922"/>
            <a:ext cx="1226825" cy="160020"/>
          </a:xfrm>
          <a:prstGeom prst="rect">
            <a:avLst/>
          </a:prstGeom>
          <a:noFill/>
          <a:ln/>
          <a:effectLst/>
        </p:spPr>
      </p:pic>
      <p:pic>
        <p:nvPicPr>
          <p:cNvPr id="61" name="60 Imagen" descr="TP_tmp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65767" y="2283479"/>
            <a:ext cx="1257806" cy="439089"/>
          </a:xfrm>
          <a:prstGeom prst="rect">
            <a:avLst/>
          </a:prstGeom>
          <a:noFill/>
          <a:ln/>
          <a:effectLst/>
        </p:spPr>
      </p:pic>
      <p:pic>
        <p:nvPicPr>
          <p:cNvPr id="45" name="44 Imagen" descr="TP_tmp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3344" y="1137623"/>
            <a:ext cx="6089386" cy="23839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21" grpId="0" animBg="1"/>
      <p:bldP spid="122" grpId="0" animBg="1"/>
      <p:bldP spid="125" grpId="0" animBg="1"/>
      <p:bldP spid="42" grpId="0" animBg="1"/>
      <p:bldP spid="44" grpId="0" animBg="1"/>
      <p:bldP spid="56" grpId="0" animBg="1"/>
      <p:bldP spid="58" grpId="0" animBg="1"/>
      <p:bldP spid="5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Dropbox\Miguel\Talk Stuttgart\PMC5.bm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504" y="2650561"/>
            <a:ext cx="3657143" cy="3210159"/>
          </a:xfrm>
          <a:prstGeom prst="rect">
            <a:avLst/>
          </a:prstGeom>
          <a:noFill/>
        </p:spPr>
      </p:pic>
      <p:pic>
        <p:nvPicPr>
          <p:cNvPr id="1028" name="Picture 4" descr="K:\Dropbox\Miguel\Talk Stuttgart\PMC6.bm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504" y="2650561"/>
            <a:ext cx="3657143" cy="3210159"/>
          </a:xfrm>
          <a:prstGeom prst="rect">
            <a:avLst/>
          </a:prstGeom>
          <a:noFill/>
        </p:spPr>
      </p:pic>
      <p:pic>
        <p:nvPicPr>
          <p:cNvPr id="3" name="Picture 8" descr="K:\Dropbox\Miguel\Talk Stuttgart\PMC1.bmp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504" y="2650560"/>
            <a:ext cx="3657143" cy="3210159"/>
          </a:xfrm>
          <a:prstGeom prst="rect">
            <a:avLst/>
          </a:prstGeom>
          <a:noFill/>
        </p:spPr>
      </p:pic>
      <p:pic>
        <p:nvPicPr>
          <p:cNvPr id="1030" name="Picture 6" descr="K:\Dropbox\Miguel\Talk Stuttgart\PMC2.bmp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7504" y="2650561"/>
            <a:ext cx="3657143" cy="3210159"/>
          </a:xfrm>
          <a:prstGeom prst="rect">
            <a:avLst/>
          </a:prstGeom>
          <a:noFill/>
        </p:spPr>
      </p:pic>
      <p:pic>
        <p:nvPicPr>
          <p:cNvPr id="2" name="Picture 7" descr="K:\Dropbox\Miguel\Talk Stuttgart\PMC3.bmp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7504" y="2650561"/>
            <a:ext cx="3657143" cy="3210159"/>
          </a:xfrm>
          <a:prstGeom prst="rect">
            <a:avLst/>
          </a:prstGeom>
          <a:noFill/>
        </p:spPr>
      </p:pic>
      <p:pic>
        <p:nvPicPr>
          <p:cNvPr id="1026" name="Picture 2" descr="K:\Dropbox\Miguel\Talk Stuttgart\PMC4.bmp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7504" y="2650561"/>
            <a:ext cx="3657143" cy="3210159"/>
          </a:xfrm>
          <a:prstGeom prst="rect">
            <a:avLst/>
          </a:prstGeom>
          <a:noFill/>
        </p:spPr>
      </p:pic>
      <p:sp>
        <p:nvSpPr>
          <p:cNvPr id="94" name="93 Rectángulo"/>
          <p:cNvSpPr/>
          <p:nvPr/>
        </p:nvSpPr>
        <p:spPr>
          <a:xfrm>
            <a:off x="3635896" y="4347688"/>
            <a:ext cx="5367229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+mj-lt"/>
              </a:rPr>
              <a:t>Isoparametric  submanifolds</a:t>
            </a:r>
            <a:endParaRPr lang="es-ES" sz="3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Elipse"/>
          <p:cNvSpPr/>
          <p:nvPr/>
        </p:nvSpPr>
        <p:spPr>
          <a:xfrm>
            <a:off x="416028" y="980729"/>
            <a:ext cx="189367" cy="1893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5" name="34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41412" y="2244303"/>
            <a:ext cx="3237708" cy="463640"/>
          </a:xfrm>
          <a:prstGeom prst="rect">
            <a:avLst/>
          </a:prstGeom>
          <a:noFill/>
          <a:ln/>
          <a:effectLst/>
        </p:spPr>
      </p:pic>
      <p:pic>
        <p:nvPicPr>
          <p:cNvPr id="37" name="36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57878" y="1263619"/>
            <a:ext cx="997476" cy="410097"/>
          </a:xfrm>
          <a:prstGeom prst="rect">
            <a:avLst/>
          </a:prstGeom>
          <a:noFill/>
          <a:ln/>
          <a:effectLst/>
        </p:spPr>
      </p:pic>
      <p:pic>
        <p:nvPicPr>
          <p:cNvPr id="38" name="37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5082" y="1404353"/>
            <a:ext cx="4504868" cy="160703"/>
          </a:xfrm>
          <a:prstGeom prst="rect">
            <a:avLst/>
          </a:prstGeom>
          <a:noFill/>
          <a:ln/>
          <a:effectLst/>
        </p:spPr>
      </p:pic>
      <p:pic>
        <p:nvPicPr>
          <p:cNvPr id="39" name="38 Imagen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8912" y="980728"/>
            <a:ext cx="6427873" cy="217451"/>
          </a:xfrm>
          <a:prstGeom prst="rect">
            <a:avLst/>
          </a:prstGeom>
          <a:noFill/>
          <a:ln/>
          <a:effectLst/>
        </p:spPr>
      </p:pic>
      <p:pic>
        <p:nvPicPr>
          <p:cNvPr id="36" name="35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47833" y="1865084"/>
            <a:ext cx="2774500" cy="160615"/>
          </a:xfrm>
          <a:prstGeom prst="rect">
            <a:avLst/>
          </a:prstGeom>
          <a:noFill/>
          <a:ln/>
          <a:effectLst/>
        </p:spPr>
      </p:pic>
      <p:sp>
        <p:nvSpPr>
          <p:cNvPr id="49" name="48 Elipse"/>
          <p:cNvSpPr/>
          <p:nvPr/>
        </p:nvSpPr>
        <p:spPr>
          <a:xfrm>
            <a:off x="4427984" y="1865084"/>
            <a:ext cx="144866" cy="14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2" name="51 Elipse"/>
          <p:cNvSpPr/>
          <p:nvPr/>
        </p:nvSpPr>
        <p:spPr>
          <a:xfrm>
            <a:off x="4427984" y="2289704"/>
            <a:ext cx="144866" cy="14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7" name="56 Abrir llave"/>
          <p:cNvSpPr/>
          <p:nvPr/>
        </p:nvSpPr>
        <p:spPr>
          <a:xfrm>
            <a:off x="4139952" y="1759168"/>
            <a:ext cx="216024" cy="1393356"/>
          </a:xfrm>
          <a:prstGeom prst="leftBrac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33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16014" y="2923800"/>
            <a:ext cx="2007695" cy="160615"/>
          </a:xfrm>
          <a:prstGeom prst="rect">
            <a:avLst/>
          </a:prstGeom>
          <a:noFill/>
          <a:ln/>
          <a:effectLst/>
        </p:spPr>
      </p:pic>
      <p:sp>
        <p:nvSpPr>
          <p:cNvPr id="75" name="74 Elipse"/>
          <p:cNvSpPr/>
          <p:nvPr/>
        </p:nvSpPr>
        <p:spPr>
          <a:xfrm>
            <a:off x="4427984" y="2922950"/>
            <a:ext cx="144866" cy="14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8" name="77 Flecha curvada hacia la derecha"/>
          <p:cNvSpPr/>
          <p:nvPr/>
        </p:nvSpPr>
        <p:spPr>
          <a:xfrm rot="-2700000">
            <a:off x="4755365" y="3201572"/>
            <a:ext cx="266794" cy="5988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44" name="43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98011" y="3364353"/>
            <a:ext cx="3378019" cy="766790"/>
          </a:xfrm>
          <a:prstGeom prst="rect">
            <a:avLst/>
          </a:prstGeom>
          <a:noFill/>
          <a:ln/>
          <a:effectLst/>
        </p:spPr>
      </p:pic>
      <p:sp>
        <p:nvSpPr>
          <p:cNvPr id="99" name="98 Flecha curvada hacia la derecha"/>
          <p:cNvSpPr/>
          <p:nvPr/>
        </p:nvSpPr>
        <p:spPr>
          <a:xfrm rot="-2700000">
            <a:off x="7086251" y="1214907"/>
            <a:ext cx="228083" cy="4847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2" name="41 Flecha izquierda y derecha"/>
          <p:cNvSpPr/>
          <p:nvPr/>
        </p:nvSpPr>
        <p:spPr>
          <a:xfrm>
            <a:off x="2725192" y="2237628"/>
            <a:ext cx="1194680" cy="4485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40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6163" y="2358700"/>
            <a:ext cx="2021734" cy="193652"/>
          </a:xfrm>
          <a:prstGeom prst="rect">
            <a:avLst/>
          </a:prstGeom>
          <a:noFill/>
          <a:ln/>
          <a:effectLst/>
        </p:spPr>
      </p:pic>
      <p:pic>
        <p:nvPicPr>
          <p:cNvPr id="81" name="80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28983" y="5355800"/>
            <a:ext cx="952297" cy="151599"/>
          </a:xfrm>
          <a:prstGeom prst="rect">
            <a:avLst/>
          </a:prstGeom>
          <a:noFill/>
          <a:ln/>
          <a:effectLst/>
        </p:spPr>
      </p:pic>
      <p:pic>
        <p:nvPicPr>
          <p:cNvPr id="90" name="89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88920" y="6003872"/>
            <a:ext cx="2352534" cy="461736"/>
          </a:xfrm>
          <a:prstGeom prst="rect">
            <a:avLst/>
          </a:prstGeom>
          <a:noFill/>
          <a:ln/>
          <a:effectLst/>
        </p:spPr>
      </p:pic>
      <p:pic>
        <p:nvPicPr>
          <p:cNvPr id="85" name="84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80898" y="4563712"/>
            <a:ext cx="3477225" cy="497487"/>
          </a:xfrm>
          <a:prstGeom prst="rect">
            <a:avLst/>
          </a:prstGeom>
          <a:noFill/>
          <a:ln/>
          <a:effectLst/>
        </p:spPr>
      </p:pic>
      <p:pic>
        <p:nvPicPr>
          <p:cNvPr id="88" name="87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38272" y="6003872"/>
            <a:ext cx="2407265" cy="497519"/>
          </a:xfrm>
          <a:prstGeom prst="rect">
            <a:avLst/>
          </a:prstGeom>
          <a:noFill/>
          <a:ln/>
          <a:effectLst/>
        </p:spPr>
      </p:pic>
      <p:sp>
        <p:nvSpPr>
          <p:cNvPr id="91" name="90 Flecha abajo"/>
          <p:cNvSpPr/>
          <p:nvPr/>
        </p:nvSpPr>
        <p:spPr>
          <a:xfrm>
            <a:off x="5189008" y="5211784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92 Flecha abajo"/>
          <p:cNvSpPr/>
          <p:nvPr/>
        </p:nvSpPr>
        <p:spPr>
          <a:xfrm>
            <a:off x="6989208" y="5211784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16 CuadroTexto"/>
          <p:cNvSpPr txBox="1">
            <a:spLocks noChangeArrowheads="1"/>
          </p:cNvSpPr>
          <p:nvPr/>
        </p:nvSpPr>
        <p:spPr bwMode="auto">
          <a:xfrm>
            <a:off x="6780799" y="102984"/>
            <a:ext cx="22556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 err="1" smtClean="0">
                <a:solidFill>
                  <a:schemeClr val="bg2"/>
                </a:solidFill>
                <a:latin typeface="Calibri" pitchFamily="34" charset="0"/>
              </a:rPr>
              <a:t>Definition</a:t>
            </a:r>
            <a:r>
              <a:rPr lang="es-ES" sz="1400" dirty="0" smtClean="0">
                <a:solidFill>
                  <a:schemeClr val="bg2"/>
                </a:solidFill>
                <a:latin typeface="Calibri" pitchFamily="34" charset="0"/>
              </a:rPr>
              <a:t> and </a:t>
            </a:r>
            <a:r>
              <a:rPr lang="es-ES" sz="1400" dirty="0" err="1" smtClean="0">
                <a:solidFill>
                  <a:schemeClr val="bg2"/>
                </a:solidFill>
                <a:latin typeface="Calibri" pitchFamily="34" charset="0"/>
              </a:rPr>
              <a:t>the</a:t>
            </a:r>
            <a:r>
              <a:rPr lang="es-ES" sz="14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s-ES" sz="1400" dirty="0" err="1" smtClean="0">
                <a:solidFill>
                  <a:schemeClr val="bg2"/>
                </a:solidFill>
                <a:latin typeface="Calibri" pitchFamily="34" charset="0"/>
              </a:rPr>
              <a:t>problem</a:t>
            </a:r>
            <a:r>
              <a:rPr lang="es-ES" sz="1400" dirty="0" smtClean="0">
                <a:solidFill>
                  <a:schemeClr val="bg2"/>
                </a:solidFill>
                <a:latin typeface="Calibri" pitchFamily="34" charset="0"/>
              </a:rPr>
              <a:t> in real </a:t>
            </a:r>
            <a:r>
              <a:rPr lang="es-ES" sz="1400" dirty="0" err="1" smtClean="0">
                <a:solidFill>
                  <a:schemeClr val="bg2"/>
                </a:solidFill>
                <a:latin typeface="Calibri" pitchFamily="34" charset="0"/>
              </a:rPr>
              <a:t>space</a:t>
            </a:r>
            <a:r>
              <a:rPr lang="es-ES" sz="14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s-ES" sz="1400" dirty="0" err="1" smtClean="0">
                <a:solidFill>
                  <a:schemeClr val="bg2"/>
                </a:solidFill>
                <a:latin typeface="Calibri" pitchFamily="34" charset="0"/>
              </a:rPr>
              <a:t>forms</a:t>
            </a:r>
            <a:endParaRPr lang="es-ES" sz="1400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49" grpId="0" animBg="1"/>
      <p:bldP spid="52" grpId="0" animBg="1"/>
      <p:bldP spid="57" grpId="0" animBg="1"/>
      <p:bldP spid="75" grpId="0" animBg="1"/>
      <p:bldP spid="78" grpId="0" animBg="1"/>
      <p:bldP spid="42" grpId="0" animBg="1"/>
      <p:bldP spid="91" grpId="0" animBg="1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+mj-lt"/>
              </a:rPr>
              <a:t>Isoparametric  submanifolds</a:t>
            </a:r>
            <a:endParaRPr lang="es-ES" sz="3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16 CuadroTexto"/>
          <p:cNvSpPr txBox="1">
            <a:spLocks noChangeArrowheads="1"/>
          </p:cNvSpPr>
          <p:nvPr/>
        </p:nvSpPr>
        <p:spPr bwMode="auto">
          <a:xfrm>
            <a:off x="6780799" y="102984"/>
            <a:ext cx="22556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 err="1" smtClean="0">
                <a:solidFill>
                  <a:schemeClr val="bg2"/>
                </a:solidFill>
                <a:latin typeface="Calibri" pitchFamily="34" charset="0"/>
              </a:rPr>
              <a:t>Definition</a:t>
            </a:r>
            <a:r>
              <a:rPr lang="es-ES" sz="1400" dirty="0" smtClean="0">
                <a:solidFill>
                  <a:schemeClr val="bg2"/>
                </a:solidFill>
                <a:latin typeface="Calibri" pitchFamily="34" charset="0"/>
              </a:rPr>
              <a:t> and </a:t>
            </a:r>
            <a:r>
              <a:rPr lang="es-ES" sz="1400" dirty="0" err="1" smtClean="0">
                <a:solidFill>
                  <a:schemeClr val="bg2"/>
                </a:solidFill>
                <a:latin typeface="Calibri" pitchFamily="34" charset="0"/>
              </a:rPr>
              <a:t>the</a:t>
            </a:r>
            <a:r>
              <a:rPr lang="es-ES" sz="14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s-ES" sz="1400" dirty="0" err="1" smtClean="0">
                <a:solidFill>
                  <a:schemeClr val="bg2"/>
                </a:solidFill>
                <a:latin typeface="Calibri" pitchFamily="34" charset="0"/>
              </a:rPr>
              <a:t>problem</a:t>
            </a:r>
            <a:r>
              <a:rPr lang="es-ES" sz="1400" dirty="0" smtClean="0">
                <a:solidFill>
                  <a:schemeClr val="bg2"/>
                </a:solidFill>
                <a:latin typeface="Calibri" pitchFamily="34" charset="0"/>
              </a:rPr>
              <a:t> in real </a:t>
            </a:r>
            <a:r>
              <a:rPr lang="es-ES" sz="1400" dirty="0" err="1" smtClean="0">
                <a:solidFill>
                  <a:schemeClr val="bg2"/>
                </a:solidFill>
                <a:latin typeface="Calibri" pitchFamily="34" charset="0"/>
              </a:rPr>
              <a:t>space</a:t>
            </a:r>
            <a:r>
              <a:rPr lang="es-ES" sz="14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s-ES" sz="1400" dirty="0" err="1" smtClean="0">
                <a:solidFill>
                  <a:schemeClr val="bg2"/>
                </a:solidFill>
                <a:latin typeface="Calibri" pitchFamily="34" charset="0"/>
              </a:rPr>
              <a:t>forms</a:t>
            </a:r>
            <a:endParaRPr lang="es-ES" sz="14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47" name="46 Elipse"/>
          <p:cNvSpPr/>
          <p:nvPr/>
        </p:nvSpPr>
        <p:spPr>
          <a:xfrm>
            <a:off x="416028" y="980729"/>
            <a:ext cx="189367" cy="1893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5" name="34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41412" y="2244303"/>
            <a:ext cx="3237708" cy="463640"/>
          </a:xfrm>
          <a:prstGeom prst="rect">
            <a:avLst/>
          </a:prstGeom>
          <a:noFill/>
          <a:ln/>
          <a:effectLst/>
        </p:spPr>
      </p:pic>
      <p:pic>
        <p:nvPicPr>
          <p:cNvPr id="37" name="36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57878" y="1263619"/>
            <a:ext cx="997476" cy="410097"/>
          </a:xfrm>
          <a:prstGeom prst="rect">
            <a:avLst/>
          </a:prstGeom>
          <a:noFill/>
          <a:ln/>
          <a:effectLst/>
        </p:spPr>
      </p:pic>
      <p:pic>
        <p:nvPicPr>
          <p:cNvPr id="38" name="37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5082" y="1404353"/>
            <a:ext cx="4504868" cy="160703"/>
          </a:xfrm>
          <a:prstGeom prst="rect">
            <a:avLst/>
          </a:prstGeom>
          <a:noFill/>
          <a:ln/>
          <a:effectLst/>
        </p:spPr>
      </p:pic>
      <p:pic>
        <p:nvPicPr>
          <p:cNvPr id="39" name="38 Imagen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8912" y="980728"/>
            <a:ext cx="6427873" cy="217451"/>
          </a:xfrm>
          <a:prstGeom prst="rect">
            <a:avLst/>
          </a:prstGeom>
          <a:noFill/>
          <a:ln/>
          <a:effectLst/>
        </p:spPr>
      </p:pic>
      <p:pic>
        <p:nvPicPr>
          <p:cNvPr id="36" name="35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47833" y="1865084"/>
            <a:ext cx="2774500" cy="160615"/>
          </a:xfrm>
          <a:prstGeom prst="rect">
            <a:avLst/>
          </a:prstGeom>
          <a:noFill/>
          <a:ln/>
          <a:effectLst/>
        </p:spPr>
      </p:pic>
      <p:sp>
        <p:nvSpPr>
          <p:cNvPr id="49" name="48 Elipse"/>
          <p:cNvSpPr/>
          <p:nvPr/>
        </p:nvSpPr>
        <p:spPr>
          <a:xfrm>
            <a:off x="4427984" y="1865084"/>
            <a:ext cx="144866" cy="14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2" name="51 Elipse"/>
          <p:cNvSpPr/>
          <p:nvPr/>
        </p:nvSpPr>
        <p:spPr>
          <a:xfrm>
            <a:off x="4427984" y="2289704"/>
            <a:ext cx="144866" cy="14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7" name="56 Abrir llave"/>
          <p:cNvSpPr/>
          <p:nvPr/>
        </p:nvSpPr>
        <p:spPr>
          <a:xfrm>
            <a:off x="4139952" y="1759168"/>
            <a:ext cx="216024" cy="1393356"/>
          </a:xfrm>
          <a:prstGeom prst="leftBrac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33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16014" y="2923800"/>
            <a:ext cx="2007695" cy="160615"/>
          </a:xfrm>
          <a:prstGeom prst="rect">
            <a:avLst/>
          </a:prstGeom>
          <a:noFill/>
          <a:ln/>
          <a:effectLst/>
        </p:spPr>
      </p:pic>
      <p:sp>
        <p:nvSpPr>
          <p:cNvPr id="99" name="98 Flecha curvada hacia la derecha"/>
          <p:cNvSpPr/>
          <p:nvPr/>
        </p:nvSpPr>
        <p:spPr>
          <a:xfrm rot="-2700000">
            <a:off x="7086251" y="1214907"/>
            <a:ext cx="228083" cy="4847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2" name="41 Flecha izquierda y derecha"/>
          <p:cNvSpPr/>
          <p:nvPr/>
        </p:nvSpPr>
        <p:spPr>
          <a:xfrm>
            <a:off x="2725192" y="2237628"/>
            <a:ext cx="1194680" cy="4485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40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6163" y="2358700"/>
            <a:ext cx="2021734" cy="193652"/>
          </a:xfrm>
          <a:prstGeom prst="rect">
            <a:avLst/>
          </a:prstGeom>
          <a:noFill/>
          <a:ln/>
          <a:effectLst/>
        </p:spPr>
      </p:pic>
      <p:sp>
        <p:nvSpPr>
          <p:cNvPr id="40" name="39 Elipse"/>
          <p:cNvSpPr/>
          <p:nvPr/>
        </p:nvSpPr>
        <p:spPr>
          <a:xfrm>
            <a:off x="5875757" y="3826948"/>
            <a:ext cx="2016224" cy="72769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Elipse"/>
          <p:cNvSpPr/>
          <p:nvPr/>
        </p:nvSpPr>
        <p:spPr>
          <a:xfrm>
            <a:off x="3453243" y="3824243"/>
            <a:ext cx="2232248" cy="79970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5" name="44 Imagen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79058" y="3514656"/>
            <a:ext cx="4236772" cy="217344"/>
          </a:xfrm>
          <a:prstGeom prst="rect">
            <a:avLst/>
          </a:prstGeom>
          <a:noFill/>
          <a:ln/>
          <a:effectLst/>
        </p:spPr>
      </p:pic>
      <p:sp>
        <p:nvSpPr>
          <p:cNvPr id="46" name="45 Elipse"/>
          <p:cNvSpPr/>
          <p:nvPr/>
        </p:nvSpPr>
        <p:spPr>
          <a:xfrm>
            <a:off x="416028" y="3514657"/>
            <a:ext cx="189367" cy="1893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8" name="47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60275" y="4133889"/>
            <a:ext cx="1578919" cy="172855"/>
          </a:xfrm>
          <a:prstGeom prst="rect">
            <a:avLst/>
          </a:prstGeom>
          <a:noFill/>
          <a:ln/>
          <a:effectLst/>
        </p:spPr>
      </p:pic>
      <p:pic>
        <p:nvPicPr>
          <p:cNvPr id="50" name="49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60060" y="4786348"/>
            <a:ext cx="1825306" cy="203671"/>
          </a:xfrm>
          <a:prstGeom prst="rect">
            <a:avLst/>
          </a:prstGeom>
          <a:noFill/>
          <a:ln/>
          <a:effectLst/>
        </p:spPr>
      </p:pic>
      <p:sp>
        <p:nvSpPr>
          <p:cNvPr id="51" name="50 Elipse"/>
          <p:cNvSpPr/>
          <p:nvPr/>
        </p:nvSpPr>
        <p:spPr>
          <a:xfrm>
            <a:off x="937379" y="4133039"/>
            <a:ext cx="144866" cy="14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6" name="55 Elipse"/>
          <p:cNvSpPr/>
          <p:nvPr/>
        </p:nvSpPr>
        <p:spPr>
          <a:xfrm>
            <a:off x="937379" y="4799048"/>
            <a:ext cx="144866" cy="14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8" name="57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4926" y="4094059"/>
            <a:ext cx="1537885" cy="193525"/>
          </a:xfrm>
          <a:prstGeom prst="rect">
            <a:avLst/>
          </a:prstGeom>
          <a:noFill/>
          <a:ln/>
          <a:effectLst/>
        </p:spPr>
      </p:pic>
      <p:pic>
        <p:nvPicPr>
          <p:cNvPr id="59" name="58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21550" y="4022480"/>
            <a:ext cx="1676442" cy="495195"/>
          </a:xfrm>
          <a:prstGeom prst="rect">
            <a:avLst/>
          </a:prstGeom>
          <a:noFill/>
          <a:ln/>
          <a:effectLst/>
        </p:spPr>
      </p:pic>
      <p:sp>
        <p:nvSpPr>
          <p:cNvPr id="60" name="59 Rectángulo"/>
          <p:cNvSpPr/>
          <p:nvPr/>
        </p:nvSpPr>
        <p:spPr>
          <a:xfrm>
            <a:off x="179512" y="5157192"/>
            <a:ext cx="8751605" cy="1566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" name="60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25145" y="5373216"/>
            <a:ext cx="5075535" cy="518441"/>
          </a:xfrm>
          <a:prstGeom prst="rect">
            <a:avLst/>
          </a:prstGeom>
          <a:noFill/>
          <a:ln/>
          <a:effectLst/>
        </p:spPr>
      </p:pic>
      <p:pic>
        <p:nvPicPr>
          <p:cNvPr id="62" name="61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0467" y="5543433"/>
            <a:ext cx="1449301" cy="794279"/>
          </a:xfrm>
          <a:prstGeom prst="rect">
            <a:avLst/>
          </a:prstGeom>
          <a:noFill/>
          <a:ln/>
          <a:effectLst/>
        </p:spPr>
      </p:pic>
      <p:sp>
        <p:nvSpPr>
          <p:cNvPr id="63" name="62 Flecha derecha"/>
          <p:cNvSpPr/>
          <p:nvPr/>
        </p:nvSpPr>
        <p:spPr>
          <a:xfrm>
            <a:off x="2139606" y="5693864"/>
            <a:ext cx="116354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4" name="63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72178" y="5486168"/>
            <a:ext cx="1219912" cy="160233"/>
          </a:xfrm>
          <a:prstGeom prst="rect">
            <a:avLst/>
          </a:prstGeom>
          <a:noFill/>
          <a:ln/>
          <a:effectLst/>
        </p:spPr>
      </p:pic>
      <p:sp>
        <p:nvSpPr>
          <p:cNvPr id="65" name="64 Flecha curvada hacia la derecha"/>
          <p:cNvSpPr/>
          <p:nvPr/>
        </p:nvSpPr>
        <p:spPr>
          <a:xfrm rot="-2700000">
            <a:off x="3557859" y="5958929"/>
            <a:ext cx="228083" cy="4847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6" name="65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94771" y="6110712"/>
            <a:ext cx="3241525" cy="474559"/>
          </a:xfrm>
          <a:prstGeom prst="rect">
            <a:avLst/>
          </a:prstGeom>
          <a:noFill/>
          <a:ln/>
          <a:effectLst/>
        </p:spPr>
      </p:pic>
      <p:pic>
        <p:nvPicPr>
          <p:cNvPr id="67" name="Picture 2" descr="http://t0.gstatic.com/images?q=tbn:ANd9GcSsWNfYaNrIMJXOcnrbs-jxhNpO2wk-5TutKNyc0MjcAsr0gMS_u0hzpprI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275856" y="4680432"/>
            <a:ext cx="360040" cy="360040"/>
          </a:xfrm>
          <a:prstGeom prst="rect">
            <a:avLst/>
          </a:prstGeom>
          <a:noFill/>
        </p:spPr>
      </p:pic>
      <p:sp>
        <p:nvSpPr>
          <p:cNvPr id="68" name="67 Elipse"/>
          <p:cNvSpPr/>
          <p:nvPr/>
        </p:nvSpPr>
        <p:spPr>
          <a:xfrm>
            <a:off x="4427984" y="2922950"/>
            <a:ext cx="144866" cy="14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6" grpId="0" animBg="1"/>
      <p:bldP spid="51" grpId="0" animBg="1"/>
      <p:bldP spid="56" grpId="0" animBg="1"/>
      <p:bldP spid="60" grpId="0" animBg="1"/>
      <p:bldP spid="63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73 Rectángulo"/>
          <p:cNvSpPr/>
          <p:nvPr/>
        </p:nvSpPr>
        <p:spPr>
          <a:xfrm>
            <a:off x="179512" y="908720"/>
            <a:ext cx="8784976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+mj-lt"/>
              </a:rPr>
              <a:t>Isoparametric foliations on CP</a:t>
            </a:r>
            <a:r>
              <a:rPr lang="es-ES" sz="3600" baseline="30000" smtClean="0">
                <a:solidFill>
                  <a:schemeClr val="bg1"/>
                </a:solidFill>
                <a:latin typeface="+mj-lt"/>
              </a:rPr>
              <a:t>n</a:t>
            </a:r>
            <a:endParaRPr lang="es-ES" sz="3600" baseline="3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16 CuadroTexto"/>
          <p:cNvSpPr txBox="1">
            <a:spLocks noChangeArrowheads="1"/>
          </p:cNvSpPr>
          <p:nvPr/>
        </p:nvSpPr>
        <p:spPr bwMode="auto">
          <a:xfrm>
            <a:off x="7812360" y="188641"/>
            <a:ext cx="1296144" cy="30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The idea</a:t>
            </a:r>
            <a:endParaRPr lang="es-ES" sz="14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41" name="40 Elipse"/>
          <p:cNvSpPr/>
          <p:nvPr/>
        </p:nvSpPr>
        <p:spPr>
          <a:xfrm>
            <a:off x="507770" y="1125414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50" name="49 Conector recto de flecha"/>
          <p:cNvCxnSpPr/>
          <p:nvPr/>
        </p:nvCxnSpPr>
        <p:spPr>
          <a:xfrm rot="5400000">
            <a:off x="6561288" y="1730656"/>
            <a:ext cx="776096" cy="2668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32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431805"/>
            <a:ext cx="10223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62 Flecha arriba y abajo"/>
          <p:cNvSpPr/>
          <p:nvPr/>
        </p:nvSpPr>
        <p:spPr>
          <a:xfrm>
            <a:off x="4924933" y="1374676"/>
            <a:ext cx="360040" cy="7920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7 Arco de bloque"/>
          <p:cNvSpPr/>
          <p:nvPr/>
        </p:nvSpPr>
        <p:spPr>
          <a:xfrm rot="-5400000">
            <a:off x="6357799" y="903366"/>
            <a:ext cx="201622" cy="60486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0" name="69 Arco de bloque"/>
          <p:cNvSpPr/>
          <p:nvPr/>
        </p:nvSpPr>
        <p:spPr>
          <a:xfrm rot="-5400000">
            <a:off x="6357799" y="2003242"/>
            <a:ext cx="201622" cy="60486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96198" y="2728676"/>
            <a:ext cx="8768290" cy="563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derecha"/>
          <p:cNvSpPr/>
          <p:nvPr/>
        </p:nvSpPr>
        <p:spPr>
          <a:xfrm>
            <a:off x="2295041" y="2826622"/>
            <a:ext cx="576064" cy="380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Rectángulo"/>
          <p:cNvSpPr/>
          <p:nvPr/>
        </p:nvSpPr>
        <p:spPr>
          <a:xfrm>
            <a:off x="179512" y="3383118"/>
            <a:ext cx="8784976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0" name="79 Conector recto de flecha"/>
          <p:cNvCxnSpPr/>
          <p:nvPr/>
        </p:nvCxnSpPr>
        <p:spPr>
          <a:xfrm rot="5400000">
            <a:off x="6561288" y="4205054"/>
            <a:ext cx="776096" cy="2668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32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3906203"/>
            <a:ext cx="10223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47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71597" y="1099609"/>
            <a:ext cx="1751524" cy="228459"/>
          </a:xfrm>
          <a:prstGeom prst="rect">
            <a:avLst/>
          </a:prstGeom>
          <a:noFill/>
          <a:ln/>
          <a:effectLst/>
        </p:spPr>
      </p:pic>
      <p:pic>
        <p:nvPicPr>
          <p:cNvPr id="49" name="48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341" y="1781319"/>
            <a:ext cx="2451742" cy="173643"/>
          </a:xfrm>
          <a:prstGeom prst="rect">
            <a:avLst/>
          </a:prstGeom>
          <a:noFill/>
          <a:ln/>
          <a:effectLst/>
        </p:spPr>
      </p:pic>
      <p:pic>
        <p:nvPicPr>
          <p:cNvPr id="52" name="51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81530" y="1076870"/>
            <a:ext cx="2431280" cy="238463"/>
          </a:xfrm>
          <a:prstGeom prst="rect">
            <a:avLst/>
          </a:prstGeom>
          <a:noFill/>
          <a:ln/>
          <a:effectLst/>
        </p:spPr>
      </p:pic>
      <p:pic>
        <p:nvPicPr>
          <p:cNvPr id="56" name="55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83294" y="2226510"/>
            <a:ext cx="2028436" cy="194294"/>
          </a:xfrm>
          <a:prstGeom prst="rect">
            <a:avLst/>
          </a:prstGeom>
          <a:noFill/>
          <a:ln/>
          <a:effectLst/>
        </p:spPr>
      </p:pic>
      <p:pic>
        <p:nvPicPr>
          <p:cNvPr id="57" name="56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29837" y="1089570"/>
            <a:ext cx="640076" cy="215961"/>
          </a:xfrm>
          <a:prstGeom prst="rect">
            <a:avLst/>
          </a:prstGeom>
          <a:noFill/>
          <a:ln/>
          <a:effectLst/>
        </p:spPr>
      </p:pic>
      <p:pic>
        <p:nvPicPr>
          <p:cNvPr id="59" name="58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1595" y="1645567"/>
            <a:ext cx="130175" cy="98933"/>
          </a:xfrm>
          <a:prstGeom prst="rect">
            <a:avLst/>
          </a:prstGeom>
          <a:noFill/>
          <a:ln/>
          <a:effectLst/>
        </p:spPr>
      </p:pic>
      <p:pic>
        <p:nvPicPr>
          <p:cNvPr id="62" name="61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40904" y="2213810"/>
            <a:ext cx="443344" cy="173708"/>
          </a:xfrm>
          <a:prstGeom prst="rect">
            <a:avLst/>
          </a:prstGeom>
          <a:noFill/>
          <a:ln/>
          <a:effectLst/>
        </p:spPr>
      </p:pic>
      <p:pic>
        <p:nvPicPr>
          <p:cNvPr id="64" name="63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4002" y="1892180"/>
            <a:ext cx="677396" cy="177363"/>
          </a:xfrm>
          <a:prstGeom prst="rect">
            <a:avLst/>
          </a:prstGeom>
          <a:noFill/>
          <a:ln/>
          <a:effectLst/>
        </p:spPr>
      </p:pic>
      <p:pic>
        <p:nvPicPr>
          <p:cNvPr id="65" name="64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62418" y="2926734"/>
            <a:ext cx="5830298" cy="194343"/>
          </a:xfrm>
          <a:prstGeom prst="rect">
            <a:avLst/>
          </a:prstGeom>
          <a:noFill/>
          <a:ln/>
          <a:effectLst/>
        </p:spPr>
      </p:pic>
      <p:pic>
        <p:nvPicPr>
          <p:cNvPr id="66" name="65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6096" y="2919121"/>
            <a:ext cx="1777735" cy="193793"/>
          </a:xfrm>
          <a:prstGeom prst="rect">
            <a:avLst/>
          </a:prstGeom>
          <a:noFill/>
          <a:ln/>
          <a:effectLst/>
        </p:spPr>
      </p:pic>
      <p:pic>
        <p:nvPicPr>
          <p:cNvPr id="73" name="72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1595" y="4119965"/>
            <a:ext cx="130175" cy="98933"/>
          </a:xfrm>
          <a:prstGeom prst="rect">
            <a:avLst/>
          </a:prstGeom>
          <a:noFill/>
          <a:ln/>
          <a:effectLst/>
        </p:spPr>
      </p:pic>
      <p:pic>
        <p:nvPicPr>
          <p:cNvPr id="76" name="75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29837" y="3563968"/>
            <a:ext cx="640076" cy="215961"/>
          </a:xfrm>
          <a:prstGeom prst="rect">
            <a:avLst/>
          </a:prstGeom>
          <a:noFill/>
          <a:ln/>
          <a:effectLst/>
        </p:spPr>
      </p:pic>
      <p:pic>
        <p:nvPicPr>
          <p:cNvPr id="79" name="78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40904" y="4688209"/>
            <a:ext cx="443344" cy="173708"/>
          </a:xfrm>
          <a:prstGeom prst="rect">
            <a:avLst/>
          </a:prstGeom>
          <a:noFill/>
          <a:ln/>
          <a:effectLst/>
        </p:spPr>
      </p:pic>
      <p:pic>
        <p:nvPicPr>
          <p:cNvPr id="100" name="99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4002" y="4366578"/>
            <a:ext cx="677396" cy="177363"/>
          </a:xfrm>
          <a:prstGeom prst="rect">
            <a:avLst/>
          </a:prstGeom>
          <a:noFill/>
          <a:ln/>
          <a:effectLst/>
        </p:spPr>
      </p:pic>
      <p:sp>
        <p:nvSpPr>
          <p:cNvPr id="84" name="83 Flecha arriba y abajo"/>
          <p:cNvSpPr/>
          <p:nvPr/>
        </p:nvSpPr>
        <p:spPr>
          <a:xfrm>
            <a:off x="4924933" y="3849074"/>
            <a:ext cx="360040" cy="7920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84 Arco de bloque"/>
          <p:cNvSpPr/>
          <p:nvPr/>
        </p:nvSpPr>
        <p:spPr>
          <a:xfrm rot="-5400000">
            <a:off x="6357799" y="3384457"/>
            <a:ext cx="201622" cy="60486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6" name="85 Arco de bloque"/>
          <p:cNvSpPr/>
          <p:nvPr/>
        </p:nvSpPr>
        <p:spPr>
          <a:xfrm rot="-5400000">
            <a:off x="6357799" y="4477640"/>
            <a:ext cx="201622" cy="60486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71" name="70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27196" y="3527133"/>
            <a:ext cx="2331251" cy="238306"/>
          </a:xfrm>
          <a:prstGeom prst="rect">
            <a:avLst/>
          </a:prstGeom>
          <a:noFill/>
          <a:ln/>
          <a:effectLst/>
        </p:spPr>
      </p:pic>
      <p:pic>
        <p:nvPicPr>
          <p:cNvPr id="72" name="71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25482" y="4692324"/>
            <a:ext cx="1933180" cy="194354"/>
          </a:xfrm>
          <a:prstGeom prst="rect">
            <a:avLst/>
          </a:prstGeom>
          <a:noFill/>
          <a:ln/>
          <a:effectLst/>
        </p:spPr>
      </p:pic>
      <p:pic>
        <p:nvPicPr>
          <p:cNvPr id="69" name="68 Imagen" descr="TP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3888" y="4150059"/>
            <a:ext cx="2007883" cy="194311"/>
          </a:xfrm>
          <a:prstGeom prst="rect">
            <a:avLst/>
          </a:prstGeom>
          <a:noFill/>
          <a:ln/>
          <a:effectLst/>
        </p:spPr>
      </p:pic>
      <p:pic>
        <p:nvPicPr>
          <p:cNvPr id="104" name="103 Imagen" descr="TP_tmp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9333" y="5454629"/>
            <a:ext cx="2257801" cy="215153"/>
          </a:xfrm>
          <a:prstGeom prst="rect">
            <a:avLst/>
          </a:prstGeom>
          <a:noFill/>
          <a:ln/>
          <a:effectLst/>
        </p:spPr>
      </p:pic>
      <p:pic>
        <p:nvPicPr>
          <p:cNvPr id="105" name="104 Imagen" descr="TP_tmp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9981" y="5886677"/>
            <a:ext cx="2547561" cy="497591"/>
          </a:xfrm>
          <a:prstGeom prst="rect">
            <a:avLst/>
          </a:prstGeom>
          <a:noFill/>
          <a:ln/>
          <a:effectLst/>
        </p:spPr>
      </p:pic>
      <p:pic>
        <p:nvPicPr>
          <p:cNvPr id="102" name="101 Imagen" descr="TP_tmp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17808" y="5598645"/>
            <a:ext cx="475636" cy="174140"/>
          </a:xfrm>
          <a:prstGeom prst="rect">
            <a:avLst/>
          </a:prstGeom>
          <a:noFill/>
          <a:ln/>
          <a:effectLst/>
        </p:spPr>
      </p:pic>
      <p:pic>
        <p:nvPicPr>
          <p:cNvPr id="103" name="102 Imagen" descr="TP_tmp.pn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11307" y="6318725"/>
            <a:ext cx="359982" cy="174773"/>
          </a:xfrm>
          <a:prstGeom prst="rect">
            <a:avLst/>
          </a:prstGeom>
          <a:noFill/>
          <a:ln/>
          <a:effectLst/>
        </p:spPr>
      </p:pic>
      <p:pic>
        <p:nvPicPr>
          <p:cNvPr id="101" name="100 Imagen" descr="TP_tmp.pn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5917" y="5526637"/>
            <a:ext cx="2394217" cy="215766"/>
          </a:xfrm>
          <a:prstGeom prst="rect">
            <a:avLst/>
          </a:prstGeom>
          <a:noFill/>
          <a:ln/>
          <a:effectLst/>
        </p:spPr>
      </p:pic>
      <p:sp>
        <p:nvSpPr>
          <p:cNvPr id="95" name="94 Flecha derecha"/>
          <p:cNvSpPr/>
          <p:nvPr/>
        </p:nvSpPr>
        <p:spPr>
          <a:xfrm>
            <a:off x="4932040" y="5454630"/>
            <a:ext cx="720080" cy="360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6" name="Picture 2" descr="http://t0.gstatic.com/images?q=tbn:ANd9GcSsWNfYaNrIMJXOcnrbs-jxhNpO2wk-5TutKNyc0MjcAsr0gMS_u0hzpprI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8316416" y="5382621"/>
            <a:ext cx="360040" cy="360040"/>
          </a:xfrm>
          <a:prstGeom prst="rect">
            <a:avLst/>
          </a:prstGeom>
          <a:noFill/>
        </p:spPr>
      </p:pic>
      <p:sp>
        <p:nvSpPr>
          <p:cNvPr id="97" name="96 Multiplicar"/>
          <p:cNvSpPr/>
          <p:nvPr/>
        </p:nvSpPr>
        <p:spPr>
          <a:xfrm>
            <a:off x="4572000" y="6030693"/>
            <a:ext cx="648072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8" name="97 Flecha curvada hacia abajo"/>
          <p:cNvSpPr/>
          <p:nvPr/>
        </p:nvSpPr>
        <p:spPr>
          <a:xfrm rot="20089182">
            <a:off x="3008433" y="5536349"/>
            <a:ext cx="1080120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9" name="98 Flecha curvada hacia arriba"/>
          <p:cNvSpPr/>
          <p:nvPr/>
        </p:nvSpPr>
        <p:spPr>
          <a:xfrm rot="1382402">
            <a:off x="3013156" y="6174292"/>
            <a:ext cx="1080120" cy="37048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8" grpId="0" animBg="1"/>
      <p:bldP spid="70" grpId="0" animBg="1"/>
      <p:bldP spid="21" grpId="0" animBg="1"/>
      <p:bldP spid="24" grpId="0" animBg="1"/>
      <p:bldP spid="75" grpId="0" animBg="1"/>
      <p:bldP spid="84" grpId="0" animBg="1"/>
      <p:bldP spid="85" grpId="0" animBg="1"/>
      <p:bldP spid="86" grpId="0" animBg="1"/>
      <p:bldP spid="95" grpId="0" animBg="1"/>
      <p:bldP spid="97" grpId="0" animBg="1"/>
      <p:bldP spid="98" grpId="0" animBg="1"/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169 Rectángulo"/>
          <p:cNvSpPr/>
          <p:nvPr/>
        </p:nvSpPr>
        <p:spPr>
          <a:xfrm>
            <a:off x="4729079" y="4869160"/>
            <a:ext cx="4320480" cy="19168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2" name="131 Elipse"/>
          <p:cNvSpPr/>
          <p:nvPr/>
        </p:nvSpPr>
        <p:spPr>
          <a:xfrm>
            <a:off x="390355" y="4941168"/>
            <a:ext cx="2885501" cy="10081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1" name="130 Elipse"/>
          <p:cNvSpPr/>
          <p:nvPr/>
        </p:nvSpPr>
        <p:spPr>
          <a:xfrm>
            <a:off x="2123728" y="3284984"/>
            <a:ext cx="3240360" cy="10081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+mj-lt"/>
              </a:rPr>
              <a:t>Isoparametric foliations on CP</a:t>
            </a:r>
            <a:r>
              <a:rPr lang="es-ES" sz="3600" baseline="30000" smtClean="0">
                <a:solidFill>
                  <a:schemeClr val="bg1"/>
                </a:solidFill>
                <a:latin typeface="+mj-lt"/>
              </a:rPr>
              <a:t>n</a:t>
            </a:r>
            <a:endParaRPr lang="es-ES" sz="3600" baseline="3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16 CuadroTexto"/>
          <p:cNvSpPr txBox="1">
            <a:spLocks noChangeArrowheads="1"/>
          </p:cNvSpPr>
          <p:nvPr/>
        </p:nvSpPr>
        <p:spPr bwMode="auto">
          <a:xfrm>
            <a:off x="7812360" y="188641"/>
            <a:ext cx="1296144" cy="30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The idea</a:t>
            </a:r>
            <a:endParaRPr lang="es-ES" sz="14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2" name="81 Flecha derecha"/>
          <p:cNvSpPr/>
          <p:nvPr/>
        </p:nvSpPr>
        <p:spPr>
          <a:xfrm>
            <a:off x="3923928" y="1484785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87 Flecha izquierda y derecha"/>
          <p:cNvSpPr/>
          <p:nvPr/>
        </p:nvSpPr>
        <p:spPr>
          <a:xfrm>
            <a:off x="3563888" y="2132856"/>
            <a:ext cx="720080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4" name="93 Flecha curvada hacia la derecha"/>
          <p:cNvSpPr/>
          <p:nvPr/>
        </p:nvSpPr>
        <p:spPr>
          <a:xfrm rot="-2700000">
            <a:off x="4564616" y="2440585"/>
            <a:ext cx="266794" cy="5988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99" name="Picture 2" descr="http://t0.gstatic.com/images?q=tbn:ANd9GcSsWNfYaNrIMJXOcnrbs-jxhNpO2wk-5TutKNyc0MjcAsr0gMS_u0hzpprI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172400" y="4050946"/>
            <a:ext cx="504056" cy="504056"/>
          </a:xfrm>
          <a:prstGeom prst="rect">
            <a:avLst/>
          </a:prstGeom>
          <a:noFill/>
        </p:spPr>
      </p:pic>
      <p:sp>
        <p:nvSpPr>
          <p:cNvPr id="100" name="99 Multiplicar"/>
          <p:cNvSpPr/>
          <p:nvPr/>
        </p:nvSpPr>
        <p:spPr>
          <a:xfrm>
            <a:off x="5619301" y="4050946"/>
            <a:ext cx="648072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6" name="105 Conector recto de flecha"/>
          <p:cNvCxnSpPr/>
          <p:nvPr/>
        </p:nvCxnSpPr>
        <p:spPr>
          <a:xfrm rot="5400000">
            <a:off x="678629" y="3717893"/>
            <a:ext cx="620877" cy="2134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117 Arco de bloque"/>
          <p:cNvSpPr/>
          <p:nvPr/>
        </p:nvSpPr>
        <p:spPr>
          <a:xfrm rot="-5400000">
            <a:off x="1580752" y="2909405"/>
            <a:ext cx="207383" cy="62214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9" name="118 Arco de bloque"/>
          <p:cNvSpPr/>
          <p:nvPr/>
        </p:nvSpPr>
        <p:spPr>
          <a:xfrm rot="-5400000">
            <a:off x="1580752" y="4099083"/>
            <a:ext cx="207383" cy="62214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21" name="120 Conector recto de flecha"/>
          <p:cNvCxnSpPr/>
          <p:nvPr/>
        </p:nvCxnSpPr>
        <p:spPr>
          <a:xfrm rot="5400000">
            <a:off x="5633166" y="3759046"/>
            <a:ext cx="620877" cy="2134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recto de flecha"/>
          <p:cNvCxnSpPr/>
          <p:nvPr/>
        </p:nvCxnSpPr>
        <p:spPr>
          <a:xfrm rot="5400000">
            <a:off x="7146916" y="3759046"/>
            <a:ext cx="620877" cy="2134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63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336" y="980728"/>
            <a:ext cx="6923567" cy="215147"/>
          </a:xfrm>
          <a:prstGeom prst="rect">
            <a:avLst/>
          </a:prstGeom>
          <a:noFill/>
          <a:ln/>
          <a:effectLst/>
        </p:spPr>
      </p:pic>
      <p:pic>
        <p:nvPicPr>
          <p:cNvPr id="66" name="65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124" y="1412775"/>
            <a:ext cx="3025411" cy="228138"/>
          </a:xfrm>
          <a:prstGeom prst="rect">
            <a:avLst/>
          </a:prstGeom>
          <a:noFill/>
          <a:ln/>
          <a:effectLst/>
        </p:spPr>
      </p:pic>
      <p:pic>
        <p:nvPicPr>
          <p:cNvPr id="68" name="67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80567" y="1340767"/>
            <a:ext cx="3251659" cy="313757"/>
          </a:xfrm>
          <a:prstGeom prst="rect">
            <a:avLst/>
          </a:prstGeom>
          <a:noFill/>
          <a:ln/>
          <a:effectLst/>
        </p:spPr>
      </p:pic>
      <p:pic>
        <p:nvPicPr>
          <p:cNvPr id="69" name="68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79920" y="1772816"/>
            <a:ext cx="2119373" cy="269786"/>
          </a:xfrm>
          <a:prstGeom prst="rect">
            <a:avLst/>
          </a:prstGeom>
          <a:noFill/>
          <a:ln/>
          <a:effectLst/>
        </p:spPr>
      </p:pic>
      <p:pic>
        <p:nvPicPr>
          <p:cNvPr id="70" name="69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557" y="1772816"/>
            <a:ext cx="2463039" cy="194450"/>
          </a:xfrm>
          <a:prstGeom prst="rect">
            <a:avLst/>
          </a:prstGeom>
          <a:noFill/>
          <a:ln/>
          <a:effectLst/>
        </p:spPr>
      </p:pic>
      <p:pic>
        <p:nvPicPr>
          <p:cNvPr id="71" name="70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773" y="2204864"/>
            <a:ext cx="2862277" cy="259265"/>
          </a:xfrm>
          <a:prstGeom prst="rect">
            <a:avLst/>
          </a:prstGeom>
          <a:noFill/>
          <a:ln/>
          <a:effectLst/>
        </p:spPr>
      </p:pic>
      <p:pic>
        <p:nvPicPr>
          <p:cNvPr id="74" name="73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9771" y="2204864"/>
            <a:ext cx="4138306" cy="228178"/>
          </a:xfrm>
          <a:prstGeom prst="rect">
            <a:avLst/>
          </a:prstGeom>
          <a:noFill/>
          <a:ln/>
          <a:effectLst/>
        </p:spPr>
      </p:pic>
      <p:pic>
        <p:nvPicPr>
          <p:cNvPr id="75" name="74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04044" y="2636911"/>
            <a:ext cx="3564451" cy="215164"/>
          </a:xfrm>
          <a:prstGeom prst="rect">
            <a:avLst/>
          </a:prstGeom>
          <a:noFill/>
          <a:ln/>
          <a:effectLst/>
        </p:spPr>
      </p:pic>
      <p:pic>
        <p:nvPicPr>
          <p:cNvPr id="76" name="75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52120" y="3137875"/>
            <a:ext cx="585599" cy="270677"/>
          </a:xfrm>
          <a:prstGeom prst="rect">
            <a:avLst/>
          </a:prstGeom>
          <a:noFill/>
          <a:ln/>
          <a:effectLst/>
        </p:spPr>
      </p:pic>
      <p:pic>
        <p:nvPicPr>
          <p:cNvPr id="77" name="76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45982" y="3651717"/>
            <a:ext cx="250371" cy="161697"/>
          </a:xfrm>
          <a:prstGeom prst="rect">
            <a:avLst/>
          </a:prstGeom>
          <a:noFill/>
          <a:ln/>
          <a:effectLst/>
        </p:spPr>
      </p:pic>
      <p:pic>
        <p:nvPicPr>
          <p:cNvPr id="78" name="77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64288" y="3137875"/>
            <a:ext cx="585599" cy="270677"/>
          </a:xfrm>
          <a:prstGeom prst="rect">
            <a:avLst/>
          </a:prstGeom>
          <a:noFill/>
          <a:ln/>
          <a:effectLst/>
        </p:spPr>
      </p:pic>
      <p:pic>
        <p:nvPicPr>
          <p:cNvPr id="79" name="78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79629" y="3651717"/>
            <a:ext cx="250371" cy="161697"/>
          </a:xfrm>
          <a:prstGeom prst="rect">
            <a:avLst/>
          </a:prstGeom>
          <a:noFill/>
          <a:ln/>
          <a:effectLst/>
        </p:spPr>
      </p:pic>
      <p:pic>
        <p:nvPicPr>
          <p:cNvPr id="80" name="79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13546" y="4194962"/>
            <a:ext cx="1031093" cy="281208"/>
          </a:xfrm>
          <a:prstGeom prst="rect">
            <a:avLst/>
          </a:prstGeom>
          <a:noFill/>
          <a:ln/>
          <a:effectLst/>
        </p:spPr>
      </p:pic>
      <p:pic>
        <p:nvPicPr>
          <p:cNvPr id="81" name="80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6000" y="3108146"/>
            <a:ext cx="585599" cy="270677"/>
          </a:xfrm>
          <a:prstGeom prst="rect">
            <a:avLst/>
          </a:prstGeom>
          <a:noFill/>
          <a:ln/>
          <a:effectLst/>
        </p:spPr>
      </p:pic>
      <p:pic>
        <p:nvPicPr>
          <p:cNvPr id="83" name="82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342" y="3610564"/>
            <a:ext cx="250371" cy="161697"/>
          </a:xfrm>
          <a:prstGeom prst="rect">
            <a:avLst/>
          </a:prstGeom>
          <a:noFill/>
          <a:ln/>
          <a:effectLst/>
        </p:spPr>
      </p:pic>
      <p:pic>
        <p:nvPicPr>
          <p:cNvPr id="85" name="84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77206" y="3082022"/>
            <a:ext cx="640691" cy="216168"/>
          </a:xfrm>
          <a:prstGeom prst="rect">
            <a:avLst/>
          </a:prstGeom>
          <a:noFill/>
          <a:ln/>
          <a:effectLst/>
        </p:spPr>
      </p:pic>
      <p:pic>
        <p:nvPicPr>
          <p:cNvPr id="86" name="85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77207" y="4297824"/>
            <a:ext cx="443205" cy="173653"/>
          </a:xfrm>
          <a:prstGeom prst="rect">
            <a:avLst/>
          </a:prstGeom>
          <a:noFill/>
          <a:ln/>
          <a:effectLst/>
        </p:spPr>
      </p:pic>
      <p:pic>
        <p:nvPicPr>
          <p:cNvPr id="89" name="88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70557" y="3540245"/>
            <a:ext cx="2546702" cy="497423"/>
          </a:xfrm>
          <a:prstGeom prst="rect">
            <a:avLst/>
          </a:prstGeom>
          <a:noFill/>
          <a:ln/>
          <a:effectLst/>
        </p:spPr>
      </p:pic>
      <p:pic>
        <p:nvPicPr>
          <p:cNvPr id="90" name="89 Imagen" descr="TP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9025" y="5229199"/>
            <a:ext cx="2128158" cy="518431"/>
          </a:xfrm>
          <a:prstGeom prst="rect">
            <a:avLst/>
          </a:prstGeom>
          <a:noFill/>
          <a:ln/>
          <a:effectLst/>
        </p:spPr>
      </p:pic>
      <p:pic>
        <p:nvPicPr>
          <p:cNvPr id="92" name="91 Imagen" descr="TP_tmp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01908" y="5040941"/>
            <a:ext cx="585599" cy="270677"/>
          </a:xfrm>
          <a:prstGeom prst="rect">
            <a:avLst/>
          </a:prstGeom>
          <a:noFill/>
          <a:ln/>
          <a:effectLst/>
        </p:spPr>
      </p:pic>
      <p:cxnSp>
        <p:nvCxnSpPr>
          <p:cNvPr id="137" name="136 Conector recto de flecha"/>
          <p:cNvCxnSpPr/>
          <p:nvPr/>
        </p:nvCxnSpPr>
        <p:spPr>
          <a:xfrm rot="5400000">
            <a:off x="6401893" y="5759211"/>
            <a:ext cx="776096" cy="2668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92 Imagen" descr="TP_tmp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53179" y="5373215"/>
            <a:ext cx="231138" cy="152340"/>
          </a:xfrm>
          <a:prstGeom prst="rect">
            <a:avLst/>
          </a:prstGeom>
          <a:noFill/>
          <a:ln/>
          <a:effectLst/>
        </p:spPr>
      </p:pic>
      <p:cxnSp>
        <p:nvCxnSpPr>
          <p:cNvPr id="144" name="143 Conector recto de flecha"/>
          <p:cNvCxnSpPr/>
          <p:nvPr/>
        </p:nvCxnSpPr>
        <p:spPr>
          <a:xfrm rot="8400000">
            <a:off x="5550702" y="5601721"/>
            <a:ext cx="936000" cy="2668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 de flecha"/>
          <p:cNvCxnSpPr/>
          <p:nvPr/>
        </p:nvCxnSpPr>
        <p:spPr>
          <a:xfrm rot="2400000">
            <a:off x="7093180" y="5601721"/>
            <a:ext cx="936000" cy="2668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100 Imagen" descr="TP_tmp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29240" y="5661247"/>
            <a:ext cx="232459" cy="153211"/>
          </a:xfrm>
          <a:prstGeom prst="rect">
            <a:avLst/>
          </a:prstGeom>
          <a:noFill/>
          <a:ln/>
          <a:effectLst/>
        </p:spPr>
      </p:pic>
      <p:pic>
        <p:nvPicPr>
          <p:cNvPr id="102" name="101 Imagen" descr="TP_tmp.pn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32881" y="5622059"/>
            <a:ext cx="233788" cy="154087"/>
          </a:xfrm>
          <a:prstGeom prst="rect">
            <a:avLst/>
          </a:prstGeom>
          <a:noFill/>
          <a:ln/>
          <a:effectLst/>
        </p:spPr>
      </p:pic>
      <p:pic>
        <p:nvPicPr>
          <p:cNvPr id="96" name="95 Imagen" descr="TP_tmp.pn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17298" y="5949279"/>
            <a:ext cx="1021548" cy="281447"/>
          </a:xfrm>
          <a:prstGeom prst="rect">
            <a:avLst/>
          </a:prstGeom>
          <a:noFill/>
          <a:ln/>
          <a:effectLst/>
        </p:spPr>
      </p:pic>
      <p:pic>
        <p:nvPicPr>
          <p:cNvPr id="104" name="103 Imagen" descr="TP_tmp.pn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98077" y="6387913"/>
            <a:ext cx="1022419" cy="281687"/>
          </a:xfrm>
          <a:prstGeom prst="rect">
            <a:avLst/>
          </a:prstGeom>
          <a:noFill/>
          <a:ln/>
          <a:effectLst/>
        </p:spPr>
      </p:pic>
      <p:pic>
        <p:nvPicPr>
          <p:cNvPr id="103" name="102 Imagen" descr="TP_tmp.pn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69625" y="5948800"/>
            <a:ext cx="1023290" cy="281927"/>
          </a:xfrm>
          <a:prstGeom prst="rect">
            <a:avLst/>
          </a:prstGeom>
          <a:noFill/>
          <a:ln/>
          <a:effectLst/>
        </p:spPr>
      </p:pic>
      <p:sp>
        <p:nvSpPr>
          <p:cNvPr id="157" name="156 Rectángulo"/>
          <p:cNvSpPr/>
          <p:nvPr/>
        </p:nvSpPr>
        <p:spPr>
          <a:xfrm>
            <a:off x="7726045" y="5013176"/>
            <a:ext cx="7920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es-ES" sz="4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9" name="168 Abrir llave"/>
          <p:cNvSpPr/>
          <p:nvPr/>
        </p:nvSpPr>
        <p:spPr>
          <a:xfrm>
            <a:off x="4860032" y="1340768"/>
            <a:ext cx="216024" cy="648072"/>
          </a:xfrm>
          <a:prstGeom prst="leftBrac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2" name="171 Rectángulo"/>
          <p:cNvSpPr/>
          <p:nvPr/>
        </p:nvSpPr>
        <p:spPr>
          <a:xfrm>
            <a:off x="3131840" y="5097378"/>
            <a:ext cx="13317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NO</a:t>
            </a:r>
            <a:endParaRPr lang="es-ES" sz="40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74" name="173 Rectángulo"/>
          <p:cNvSpPr/>
          <p:nvPr/>
        </p:nvSpPr>
        <p:spPr>
          <a:xfrm>
            <a:off x="683568" y="3970604"/>
            <a:ext cx="6480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?</a:t>
            </a:r>
            <a:endParaRPr lang="es-ES" sz="40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grpSp>
        <p:nvGrpSpPr>
          <p:cNvPr id="60" name="59 Grupo"/>
          <p:cNvGrpSpPr/>
          <p:nvPr/>
        </p:nvGrpSpPr>
        <p:grpSpPr>
          <a:xfrm rot="1200000">
            <a:off x="5694307" y="5965355"/>
            <a:ext cx="564577" cy="923330"/>
            <a:chOff x="5270313" y="5934670"/>
            <a:chExt cx="564577" cy="923330"/>
          </a:xfrm>
        </p:grpSpPr>
        <p:sp>
          <p:nvSpPr>
            <p:cNvPr id="58" name="57 Rectángulo"/>
            <p:cNvSpPr/>
            <p:nvPr/>
          </p:nvSpPr>
          <p:spPr>
            <a:xfrm>
              <a:off x="5270313" y="5934670"/>
              <a:ext cx="56457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cap="none" spc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/>
                  </a:solidFill>
                  <a:effectLst/>
                </a:rPr>
                <a:t>≈</a:t>
              </a:r>
              <a:endParaRPr lang="es-ES" sz="5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59" name="58 Rectángulo"/>
            <p:cNvSpPr/>
            <p:nvPr/>
          </p:nvSpPr>
          <p:spPr>
            <a:xfrm>
              <a:off x="5364088" y="5934670"/>
              <a:ext cx="3770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cap="none" spc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/>
                  </a:solidFill>
                  <a:effectLst/>
                </a:rPr>
                <a:t>/</a:t>
              </a:r>
              <a:endParaRPr lang="es-ES" sz="5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endParaRPr>
            </a:p>
          </p:txBody>
        </p:sp>
      </p:grpSp>
      <p:grpSp>
        <p:nvGrpSpPr>
          <p:cNvPr id="61" name="60 Grupo"/>
          <p:cNvGrpSpPr/>
          <p:nvPr/>
        </p:nvGrpSpPr>
        <p:grpSpPr>
          <a:xfrm rot="-1200000">
            <a:off x="7344121" y="5965355"/>
            <a:ext cx="564577" cy="923330"/>
            <a:chOff x="5270313" y="5934670"/>
            <a:chExt cx="564577" cy="923330"/>
          </a:xfrm>
        </p:grpSpPr>
        <p:sp>
          <p:nvSpPr>
            <p:cNvPr id="62" name="61 Rectángulo"/>
            <p:cNvSpPr/>
            <p:nvPr/>
          </p:nvSpPr>
          <p:spPr>
            <a:xfrm>
              <a:off x="5270313" y="5934670"/>
              <a:ext cx="56457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cap="none" spc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/>
                  </a:solidFill>
                  <a:effectLst/>
                </a:rPr>
                <a:t>≈</a:t>
              </a:r>
              <a:endParaRPr lang="es-ES" sz="5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63" name="62 Rectángulo"/>
            <p:cNvSpPr/>
            <p:nvPr/>
          </p:nvSpPr>
          <p:spPr>
            <a:xfrm>
              <a:off x="5364088" y="5934670"/>
              <a:ext cx="3770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cap="none" spc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/>
                  </a:solidFill>
                  <a:effectLst/>
                </a:rPr>
                <a:t>/</a:t>
              </a:r>
              <a:endParaRPr lang="es-ES" sz="5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endParaRPr>
            </a:p>
          </p:txBody>
        </p:sp>
      </p:grpSp>
      <p:pic>
        <p:nvPicPr>
          <p:cNvPr id="91" name="90 Imagen" descr="TP_tmp.pn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4376" y="6093295"/>
            <a:ext cx="4127587" cy="49779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32" grpId="0" animBg="1"/>
      <p:bldP spid="131" grpId="0" animBg="1"/>
      <p:bldP spid="88" grpId="0" animBg="1"/>
      <p:bldP spid="94" grpId="0" animBg="1"/>
      <p:bldP spid="100" grpId="0" animBg="1"/>
      <p:bldP spid="118" grpId="0" animBg="1"/>
      <p:bldP spid="119" grpId="0" animBg="1"/>
      <p:bldP spid="157" grpId="0"/>
      <p:bldP spid="172" grpId="0"/>
      <p:bldP spid="1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IGUEL@FLGHOPRQVVWYY57I" val="3668"/>
  <p:tag name="FIRSTMIGUEL@PSVGMLMLI9TJGEJ5" val="4202"/>
  <p:tag name="DEFAULTDISPLAY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&#10;\end{document}&#10;"/>
  <p:tag name="EMBEDFONTS" val="1"/>
  <p:tag name="FIRSTMIGUEL@MUEGIJRUSVWZY5H8" val="45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$\violet M$  isoparametric\\hypersurfac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5"/>
  <p:tag name="PICTUREFILESIZE" val="501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"/>
  <p:tag name="PICTUREFILESIZE" val="120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S^{2n+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9"/>
  <p:tag name="PICTUREFILESIZE" val="237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bb{C} P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1"/>
  <p:tag name="PICTUREFILESIZE" val="206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fiber $\violet S^{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6"/>
  <p:tag name="PICTUREFILESIZE" val="215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^{-1}\mathcal{G}$ is isopara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16"/>
  <p:tag name="PICTUREFILESIZE" val="381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G}$ is isopara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79"/>
  <p:tag name="PICTUREFILESIZE" val="320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G}$ foliation on  $\violet{\mathbb{C} P^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6"/>
  <p:tag name="PICTUREFILESIZE" val="368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F}$ foliation on  $\violet S^{2n+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9"/>
  <p:tag name="PICTUREFILESIZE" val="379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Are the leaves of $\violet \mathcal{F}$\\foliated by Hopf fibers?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36"/>
  <p:tag name="PICTUREFILESIZE" val="613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Y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4"/>
  <p:tag name="PICTUREFILESIZE" val="13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M$ is (extrinsically)\\&#10;homogeneous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88"/>
  <p:tag name="PICTUREFILESIZE" val="531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NO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3"/>
  <p:tag name="PICTUREFILESIZE" val="133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(\cal{F})$ foliation on $\violet \mathbb{C} P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21"/>
  <p:tag name="PICTUREFILESIZE" val="441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G/K$ symmetric space, \; $\violet \dim G/K=2n+2$, \; &#10;$\violet \mathrm{rank}\,G/K=r\geq 2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41"/>
  <p:tag name="PICTUREFILESIZE" val="111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$\violet K\times T_{eK} (G/K)\to  T_{eK} (G/K)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0"/>
  <p:tag name="PICTUREFILESIZE" val="712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F}_{G/K}$ orbit foliation on $\violet S^{2n+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01"/>
  <p:tag name="PICTUREFILESIZE" val="559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rm{codim}\,\mathcal{F}_{G/K}=r-1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6"/>
  <p:tag name="PICTUREFILESIZE" val="464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isotropy representatio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28"/>
  <p:tag name="PICTUREFILESIZE" val="334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Identify $\violet T_{eK}(G/K)\equiv\mathbb{C}^{n+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65"/>
  <p:tag name="PICTUREFILESIZE" val="602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Fix complex structure $\violet J$ on  $\violet T_{eK}(G/K)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83"/>
  <p:tag name="PICTUREFILESIZE" val="676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J$ determines a Hopf fibration $\violet\pi_J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30"/>
  <p:tag name="PICTUREFILESIZE" val="51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M$ is an orbit of an isometric action on $\violet \bar{M}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26"/>
  <p:tag name="PICTUREFILESIZE" val="604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F}_{G/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4"/>
  <p:tag name="PICTUREFILESIZE" val="237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_J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3"/>
  <p:tag name="PICTUREFILESIZE" val="147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F}_{G/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4"/>
  <p:tag name="PICTUREFILESIZE" val="23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_J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3"/>
  <p:tag name="PICTUREFILESIZE" val="147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_J(\mathcal{F}_{G/K})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95"/>
  <p:tag name="PICTUREFILESIZE" val="345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F}_{G/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4"/>
  <p:tag name="PICTUREFILESIZE" val="237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_J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3"/>
  <p:tag name="PICTUREFILESIZE" val="147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S^{2n+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9"/>
  <p:tag name="PICTUREFILESIZE" val="237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bb{C} P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1"/>
  <p:tag name="PICTUREFILESIZE" val="206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Are the leaves of $\violet \mathcal{F}_{G/K}$\\foliated by Hopf fibers?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36"/>
  <p:tag name="PICTUREFILESIZE" val="70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Isoparametric hypersurfac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1"/>
  <p:tag name="PICTUREFILESIZE" val="411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Should we move on\\to other $\violet G/K$?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7"/>
  <p:tag name="PICTUREFILESIZE" val="564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F}_{G/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4"/>
  <p:tag name="PICTUREFILESIZE" val="237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_1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1"/>
  <p:tag name="PICTUREFILESIZE" val="14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_2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1"/>
  <p:tag name="PICTUREFILESIZE" val="148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_3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1"/>
  <p:tag name="PICTUREFILESIZE" val="14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_1(\mathcal{F}_{G/K})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94"/>
  <p:tag name="PICTUREFILESIZE" val="343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_2(\mathcal{F}_{G/K})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94"/>
  <p:tag name="PICTUREFILESIZE" val="344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_3(\mathcal{F}_{G/K})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94"/>
  <p:tag name="PICTUREFILESIZE" val="347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Different complex structures can yield\\noncongruent foliations on $\violet\mathbb{C}P^n$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82"/>
  <p:tag name="PICTUREFILESIZE" val="927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F}$ foliation on $\violet S^{2n+1}$\\with closed leaves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9"/>
  <p:tag name="PICTUREFILESIZE" val="614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Standing wave with parallel &#10;wavefront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95"/>
  <p:tag name="PICTUREFILESIZE" val="509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he leaves of $\violet\mathcal{F}$ are foliated by Hopf $\violet J$-fiber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57"/>
  <p:tag name="PICTUREFILESIZE" val="623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$\violet J$ preserves $\violet \mathcal{F}$&#10; 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7"/>
  <p:tag name="PICTUREFILESIZE" val="276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J=\rho_*(X)$ for some $\violet X\in\mathfrak{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8"/>
  <p:tag name="PICTUREFILESIZE" val="511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rho\colon K\to O(V)$ effective representatio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74"/>
  <p:tag name="PICTUREFILESIZE" val="639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J$ preserves $\violet\mathcal{F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7"/>
  <p:tag name="PICTUREFILESIZE" val="276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V=\mathbb{R}^{2n+2}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8"/>
  <p:tag name="PICTUREFILESIZE" val="314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J$ complex structure on $\violet V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60"/>
  <p:tag name="PICTUREFILESIZE" val="408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$\violet \rho(K)$ maximal connected subgroup of $\violet O(V)$ leaving invariant&#10;each leaf of $\violet \mathcal{F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1116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lue def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6"/>
  <p:tag name="PICTUREFILESIZE" val="127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F}$ foliation on $\violet S^{2n+1}$\\with closed leaves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9"/>
  <p:tag name="PICTUREFILESIZE" val="614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Motivation from Geometric Optic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50"/>
  <p:tag name="PICTUREFILESIZE" val="445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he leaves of $\violet\mathcal{F}$ are foliated by Hopf $\violet J$-fiber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57"/>
  <p:tag name="PICTUREFILESIZE" val="623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$\violet J$ preserves $\violet \mathcal{F}$&#10; 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7"/>
  <p:tag name="PICTUREFILESIZE" val="276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frak{t}$ maximal abelian subalgebra of $\violet \mathfrak{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36"/>
  <p:tag name="PICTUREFILESIZE" val="480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J=\rho_*(X)$ for some $\violet X\in\mathfrak{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8"/>
  <p:tag name="PICTUREFILESIZE" val="511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rho\colon K\to O(V)$ effective representatio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74"/>
  <p:tag name="PICTUREFILESIZE" val="639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H\in\mathfrak{t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1"/>
  <p:tag name="PICTUREFILESIZE" val="195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J$ preserves $\violet\mathcal{F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7"/>
  <p:tag name="PICTUREFILESIZE" val="276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V=\mathbb{R}^{2n+2}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8"/>
  <p:tag name="PICTUREFILESIZE" val="314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J$ complex structure on $\violet V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60"/>
  <p:tag name="PICTUREFILESIZE" val="408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rho_*(H)$ complex structure on $\violet V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06"/>
  <p:tag name="PICTUREFILESIZE" val="552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M$ submanifold of a Riemannian manifold $\violet{\bar{M}}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51"/>
  <p:tag name="PICTUREFILESIZE" val="600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$\violet \rho(K)$ maximal connected subgroup of $\violet O(V)$ leaving invariant&#10;each leaf of $\violet \mathcal{F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1116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lambda(H)\in\{\pm 1\}$ for every weight $\violet \lambda$ of $\violet \rho_*^\mathbb{C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76"/>
  <p:tag name="PICTUREFILESIZE" val="750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lue def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6"/>
  <p:tag name="PICTUREFILESIZE" val="127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rho_*(H)$ complex structur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47"/>
  <p:tag name="PICTUREFILESIZE" val="467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rho_*^\mathbb{C}(H)^2=-\mathrm{Id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6"/>
  <p:tag name="PICTUREFILESIZE" val="404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\lambda$ weight, $\violet \rho_*^\mathbb{C}(H)v_\lambda=i\lambda(H) v_\lambda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92"/>
  <p:tag name="PICTUREFILESIZE" val="703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rho_*^\mathbb{C}(H)^2v_\lambda=-\lambda(H)^2v_\lambda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22"/>
  <p:tag name="PICTUREFILESIZE" val="593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F}$ foliation on $\violet S^{2n+1}$\\with closed leaves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9"/>
  <p:tag name="PICTUREFILESIZE" val="614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he leaves of $\violet\mathcal{F}$ are foliated by Hopf $\violet J$-fiber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57"/>
  <p:tag name="PICTUREFILESIZE" val="623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$\violet J$ preserves $\violet \mathcal{F}$&#10; 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7"/>
  <p:tag name="PICTUREFILESIZE" val="27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Family of orbits of an isometric action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387"/>
  <p:tag name="PICTUREFILESIZE" val="470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frak{t}$ maximal abelian subalgebra of $\violet \mathfrak{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36"/>
  <p:tag name="PICTUREFILESIZE" val="480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J=\rho_*(X)$ for some $\violet X\in\mathfrak{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8"/>
  <p:tag name="PICTUREFILESIZE" val="511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rho\colon K\to O(V)$ effective representatio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74"/>
  <p:tag name="PICTUREFILESIZE" val="639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J$ preserves $\violet\mathcal{F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7"/>
  <p:tag name="PICTUREFILESIZE" val="276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V=\mathbb{R}^{2n+2}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8"/>
  <p:tag name="PICTUREFILESIZE" val="314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J$ complex structure on $\violet V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60"/>
  <p:tag name="PICTUREFILESIZE" val="408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rho_*(H)$ complex structure on $\violet V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06"/>
  <p:tag name="PICTUREFILESIZE" val="552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$\violet \rho(K)$ maximal connected subgroup of $\violet O(V)$ leaving invariant&#10;each leaf of $\violet \mathcal{F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1116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H\in\mathfrak{t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1"/>
  <p:tag name="PICTUREFILESIZE" val="195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lambda(H)\in\{\pm 1\}$ for every weight $\violet \lambda$ of $\violet \rho_*^\mathbb{C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76"/>
  <p:tag name="PICTUREFILESIZE" val="750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Homogeneous foliation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29"/>
  <p:tag name="PICTUREFILESIZE" val="315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G/K$ compact symmetric spac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16"/>
  <p:tag name="PICTUREFILESIZE" val="514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frak{g}=\mathfrak{k}\oplus\mathfrak{p}$ Cartan decompositio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14"/>
  <p:tag name="PICTUREFILESIZE" val="551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isotropy\\representatio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0"/>
  <p:tag name="PICTUREFILESIZE" val="351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here exists a complex structure on $\violet\mathfrak{p}$ preserving &#10;$\violet \mathcal{F}_{G/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56"/>
  <p:tag name="PICTUREFILESIZE" val="798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G/K$ is inner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7"/>
  <p:tag name="PICTUREFILESIZE" val="30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&#10;\begin{array}{rcl}&#10;K\times\mathfrak{p} &amp; \to &amp; \mathfrak{p}&#10;\\&#10;(k,v) &amp; \mapsto &amp; \mathrm{Ad}(k)v&#10;\end{array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77"/>
  <p:tag name="PICTUREFILESIZE" val="690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rm{rank}\,G=\mathrm{rank}\,K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0"/>
  <p:tag name="PICTUREFILESIZE" val="408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V=\mathfrak{p},\; \rho=\mathrm{Ad}, \;\mathcal{F}=\mathcal{F}_{G/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9"/>
  <p:tag name="PICTUREFILESIZE" val="522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lue def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6"/>
  <p:tag name="PICTUREFILESIZE" val="127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V=\mathbb{R}^{2n+2}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8"/>
  <p:tag name="PICTUREFILESIZE" val="314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\begin{center}&#10;Isoparametric family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4"/>
  <p:tag name="PICTUREFILESIZE" val="312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F}\subset S^{2n+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6"/>
  <p:tag name="PICTUREFILESIZE" val="299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_1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1"/>
  <p:tag name="PICTUREFILESIZE" val="141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_2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1"/>
  <p:tag name="PICTUREFILESIZE" val="148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_1(\mathcal{F})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7"/>
  <p:tag name="PICTUREFILESIZE" val="245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_2(\mathcal{F})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7"/>
  <p:tag name="PICTUREFILESIZE" val="247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rm{Aut}(\mathcal{F})=$ subgroup of $\violet O(V)$ sending leaves&#10;of $\violet \mathcal{F}$ to leaves of $\violet \mathcal{F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45"/>
  <p:tag name="PICTUREFILESIZE" val="983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F}$ foliation with closed leaves on $\violet S^{2n+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99"/>
  <p:tag name="PICTUREFILESIZE" val="625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_1(\mathcal{F})$ and $\violet \pi_2(\mathcal{F})$ are congruent on $\violet&#10;\mathbb{C} P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02"/>
  <p:tag name="PICTUREFILESIZE" val="713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J_1=\rho_*(X_1)$, $\violet J_2=\rho_*(X_2)$\\complex structures&#10;on $\violet V$ preserving $\violet \mathcal{F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84"/>
  <p:tag name="PICTUREFILESIZE" val="1095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X_1\sim X_2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83"/>
  <p:tag name="PICTUREFILESIZE" val="25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Isoparametric hypersurfaces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281"/>
  <p:tag name="PICTUREFILESIZE" val="41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lue def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6"/>
  <p:tag name="PICTUREFILESIZE" val="127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lue def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6"/>
  <p:tag name="PICTUREFILESIZE" val="127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X_1\sim X_2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83"/>
  <p:tag name="PICTUREFILESIZE" val="253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\exists A\in \mathrm{Aut}(\mathcal{F}):\,\violet AJ_1A^{-1}=\pm J_2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95"/>
  <p:tag name="PICTUREFILESIZE" val="620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J}=\{\,X\in \mathfrak{k}:\rho_*(X)\text{\black {} is a &#10;complex structure preserving }\mathcal{F}\,\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73"/>
  <p:tag name="PICTUREFILESIZE" val="937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X_1$, $\violet X_2\in\mathcal{J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5"/>
  <p:tag name="PICTUREFILESIZE" val="311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J}/\sim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9"/>
  <p:tag name="PICTUREFILESIZE" val="197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(\mathcal{J}\cap \mathfrak{t})/\sim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98"/>
  <p:tag name="PICTUREFILESIZE" val="305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frak{t}$ maximal abelian\\subalgebra of $\violet \mathfrak{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76"/>
  <p:tag name="PICTUREFILESIZE" val="494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(\mathcal{J}\cap \bar{C})/\sim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8"/>
  <p:tag name="PICTUREFILESIZE" val="332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bar{C}\subset \mathfrak{t}$ closed Weyl\\chamber of $\violet \mathfrak{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77"/>
  <p:tag name="PICTUREFILESIZE" val="534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lue def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6"/>
  <p:tag name="PICTUREFILESIZE" val="127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(\mathcal{J}\cap \bar{C})/\mathrm{Aut}(LWD)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6"/>
  <p:tag name="PICTUREFILESIZE" val="575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F}$ irreducible isoparametric,\\ except $\violet\mathrm{codim}\,&#10;\mathcal{F}=1$, $\violet n=15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2"/>
  <p:tag name="PICTUREFILESIZE" val="903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V=\mathbb{R}^{2n+2}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8"/>
  <p:tag name="PICTUREFILESIZE" val="314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F}$ closed foliation on $\violet S^{2n+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79"/>
  <p:tag name="PICTUREFILESIZE" val="473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rho\colon K\to O(V)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0"/>
  <p:tag name="PICTUREFILESIZE" val="362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$\violet \rho(K)$ maximal connected subgroup\\of $\violet O(V)$ leaving invariant&#10;each leaf of $\violet \mathcal{F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06"/>
  <p:tag name="PICTUREFILESIZE" val="1171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$\violet \rho^\mathbb{C}_*\colon \mathfrak{k}^\mathbb{C}\to\mathfrak{gl}(V^\mathbb{C})$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4"/>
  <p:tag name="PICTUREFILESIZE" val="474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Dynkin diagram of $\violet \mathfrak{k}$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3"/>
  <p:tag name="PICTUREFILESIZE" val="360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Lowest weights of $\violet \rho_*^\mathbb{C}$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12"/>
  <p:tag name="PICTUREFILESIZE" val="402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Lowest weight\\diagram of $\violet \mathcal{F}$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5"/>
  <p:tag name="PICTUREFILESIZE" val="428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$\violet M$ is\\isoparametric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3"/>
  <p:tag name="PICTUREFILESIZE" val="379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(white nodes)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8"/>
  <p:tag name="PICTUREFILESIZE" val="262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(black nodes)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5"/>
  <p:tag name="PICTUREFILESIZE" val="258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$\violet \mathcal{F}=$ FKM-foliation with $\violet (m_1,m_2)=(8,39)$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35"/>
  <p:tag name="PICTUREFILESIZE" val="797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$\violet \rho^\mathbb{C}_*\cong \rho_{\mathfrak{spin}(9)}\otimes_\mathbb{C}\rho_{\mathfrak{so}(6)}$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10"/>
  <p:tag name="PICTUREFILESIZE" val="666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,tikz}&#10;\usetikzlibrary{arrows,positioning,calc}&#10;\usepackage{color}&#10;&#10;\def\blue{\color{blue}}&#10;\def\red{\color{red}}&#10;\def\black{\color{black}}&#10;\def\green{\color{green}}&#10;\def\magenta{\color{magenta}}&#10;\def\cyan{\color{cyan}}&#10;\def\violet{\color[rgb]{0.25,0.00,0.50}}&#10;&#10;\newcommand{\nodedistance}{1.6}&#10;\newcommand{\circleinnersep}{4}&#10;&#10;\newtheorem{theorem}{{\red Theorem}}&#10;&#10;\setlength{\textwidth}{28cm}&#10;&#10;\begin{document}&#10;\begin{tikzpicture}[node distance=\nodedistance,g/.style={circle,inner sep=\circleinnersep,draw},lw/.style={circle,inner sep=\circleinnersep,fill=black, draw}]&#10;\node[g] (a1s)[label=below:$\violet\alpha^s_1$] {};&#10;\node[g] (ap2) [right=of a1s, label=below:$\violet\alpha^s_{2}$] {}&#10;edge [] (a1s);&#10;\node[g] (ap1) [right=of ap2, label=below:$\violet\alpha^s_{3}$] {}&#10;edge [] (ap2);&#10;\node[g] (ap) [right=of ap1, label=below:$\violet\alpha^s_4$] {};&#10;\draw ($(ap1)!.65!(ap)$) -- ($(ap1)!.65!(ap)+(-0.4,0.3)$);&#10;\draw ($(ap1)!.65!(ap)$) -- ($(ap1)!.65!(ap)+(-0.4,-0.3)$);&#10;\draw [] (ap1.north east) to (ap.north west);&#10;\draw [] (ap1.south east) to (ap.south west);&#10;%upper right hand side branch:&#10;\node[lw] (lw+) [right=of ap, label=below:$\violet\lambda$] {}&#10;edge [] (ap);&#10;\node[g] (a1+) [right=of lw+, label=below:$\violet\alpha_1$] {}&#10;edge [] (lw+);&#10;\node[g] (aq1+) at ($(a1+)+(-30:2)$) [label=right:$\violet\alpha_{2}$] {}&#10;edge [] (a1+);&#10;\node[g] (aq+) at ($(a1+)+(30:2)$) [label=right:$\violet\alpha_{3}$] {}&#10;edge [] (a1+);&#10;\end{tikzpicture}&#10;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84"/>
  <p:tag name="PICTUREFILESIZE" val="993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,tikz}&#10;\usetikzlibrary{arrows,positioning,calc}&#10;\usepackage{color}&#10;&#10;\def\blue{\color{blue}}&#10;\def\red{\color{red}}&#10;\def\black{\color{black}}&#10;\def\green{\color{green}}&#10;\def\magenta{\color{magenta}}&#10;\def\cyan{\color{cyan}}&#10;\def\violet{\color[rgb]{0.25,0.00,0.50}}&#10;&#10;\newcommand{\nodedistance}{1.6}&#10;\newcommand{\circleinnersep}{4}&#10;&#10;\newtheorem{theorem}{{\red Theorem}}&#10;&#10;\setlength{\textwidth}{28cm}&#10;&#10;\begin{document}&#10;\begin{tikzpicture}[node distance=\nodedistance,g/.style={circle,inner sep=\circleinnersep,draw},lw/.style={circle,inner sep=\circleinnersep,fill=black, draw}]&#10;\node[g] (a1s)[label=below:$\violet\alpha^s_1$, label=above:\small{$\violet\omega_1^s\!\!- \!\! \omega_2^s$}] {};&#10;\node[g] (ap2) [right=of a1s, label=below:$\violet{\alpha^s_{2}}$, label=above:\small{$\violet\omega_2^s\!\!-\!\!\omega_3^s$}] {}&#10;edge [] (a1s);&#10;\node[g] (ap1) [right=of ap2, label=below:$\violet\alpha^s_{3}$, label=above:\small{$\violet\omega_3^s\!\! -\!\! \omega_4^s$}] {}&#10;edge [] (ap2);&#10;\node[g] (ap) [right=of ap1, label=below:$\violet\alpha^s_4$, label=above:\small{$\violet\omega_4^s$}] {};&#10;\draw ($(ap1)!.65!(ap)$) -- ($(ap1)!.65!(ap)+(-0.4,0.3)$);&#10;\draw ($(ap1)!.65!(ap)$) -- ($(ap1)!.65!(ap)+(-0.4,-0.3)$);&#10;\draw [] (ap1.north east) to (ap.north west);&#10;\draw [] (ap1.south east) to (ap.south west);&#10;\end{tikzpicture}&#10;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7"/>
  <p:tag name="PICTUREFILESIZE" val="917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,tikz}&#10;\usetikzlibrary{arrows,positioning,calc}&#10;\usepackage{color}&#10;&#10;\def\blue{\color{blue}}&#10;\def\red{\color{red}}&#10;\def\black{\color{black}}&#10;\def\green{\color{green}}&#10;\def\magenta{\color{magenta}}&#10;\def\cyan{\color{cyan}}&#10;\def\violet{\color[rgb]{0.25,0.00,0.50}}&#10;&#10;\newcommand{\nodedistance}{1.6}&#10;\newcommand{\circleinnersep}{4}&#10;&#10;\newtheorem{theorem}{{\red Theorem}}&#10;&#10;\setlength{\textwidth}{28cm}&#10;&#10;\begin{document}&#10;\begin{tikzpicture}[node distance=\nodedistance,g/.style={circle,inner sep=\circleinnersep,draw},lw/.style={circle,inner sep=\circleinnersep,fill=black, draw}]&#10;\node[g] (a1+) [label=below:$\violet\alpha_1$,&#10; label=above:\small{$\violet \omega_1\!\!-\!\!\omega_2$}] {};&#10;\node[g] (aq1+) at ($(a1+)+(-30:2)$) [label=right:$\violet\alpha_{2}$,&#10; label=below:\small{$\violet \omega_2\!-\!\omega_3$}] {}&#10;edge [] (a1+);&#10;\node[g] (aq+) at ($(a1+)+(30:2)$) [label=right:$\violet\alpha_{3}$,&#10; label=above:\small{$\violet \omega_2\!+\!\omega_3$}] {}&#10;edge [] (a1+);&#10;\end{tikzpicture}&#10;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1"/>
  <p:tag name="PICTUREFILESIZE" val="773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,tikz}&#10;\usetikzlibrary{arrows,positioning,calc}&#10;\usepackage{color}&#10;&#10;\def\blue{\color{blue}}&#10;\def\red{\color{red}}&#10;\def\black{\color{black}}&#10;\def\green{\color{green}}&#10;\def\magenta{\color{magenta}}&#10;\def\cyan{\color{cyan}}&#10;\def\violet{\color[rgb]{0.25,0.00,0.50}}&#10;&#10;\newcommand{\nodedistance}{1.6}&#10;\newcommand{\circleinnersep}{4}&#10;&#10;\newtheorem{theorem}{{\red Theorem}}&#10;&#10;\setlength{\textwidth}{28cm}&#10;&#10;\begin{document}&#10;\begin{tikzpicture}[node distance=\nodedistance,g/.style={circle,inner sep=\circleinnersep,draw},lw/.style={circle,inner sep=\circleinnersep,fill=black, draw}]&#10;\node[lw] (lw+) [label=below:$\violet\lambda$, label=above:\small{$\violet -\frac{1}{2}(\omega_1^s+\omega_2^s+\omega_{3}^s+\omega_4^s)-\omega_1$}] {};&#10;\end{tikzpicture}&#10;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24"/>
  <p:tag name="PICTUREFILESIZE" val="633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,tikz}&#10;\usetikzlibrary{arrows,positioning,calc}&#10;\usepackage{color}&#10;&#10;\def\blue{\color{blue}}&#10;\def\red{\color{red}}&#10;\def\black{\color{black}}&#10;\def\green{\color{green}}&#10;\def\magenta{\color{magenta}}&#10;\def\cyan{\color{cyan}}&#10;\def\violet{\color[rgb]{0.25,0.00,0.50}}&#10;&#10;\newcommand{\nodedistance}{1.6}&#10;\newcommand{\circleinnersep}{4}&#10;&#10;\newtheorem{theorem}{{\red Theorem}}&#10;&#10;\setlength{\textwidth}{28cm}&#10;&#10;\begin{document}&#10;\begin{tikzpicture}[node distance=\nodedistance,g/.style={circle,inner sep=\circleinnersep,draw},lw/.style={circle,inner sep=\circleinnersep,fill=black, draw}]&#10;\node[g] (a1s)[label=below:$\violet\alpha^s_1$] {};&#10;\node[g] (ap2) [right=of a1s, label=below:$\violet{\alpha^s_{2}}$] {}&#10;edge [] (a1s);&#10;\node[g] (ap1) [right=of ap2, label=below:$\violet\alpha^s_{3}$] {}&#10;edge [] (ap2);&#10;\node[g] (ap) [right=of ap1, label=below:$\violet\alpha^s_4$] {};&#10;\draw ($(ap1)!.65!(ap)$) -- ($(ap1)!.65!(ap)+(-0.4,0.3)$);&#10;\draw ($(ap1)!.65!(ap)$) -- ($(ap1)!.65!(ap)+(-0.4,-0.3)$);&#10;\draw [] (ap1.north east) to (ap.north west);&#10;\draw [] (ap1.south east) to (ap.south west);&#10;\end{tikzpicture}&#10;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4"/>
  <p:tag name="PICTUREFILESIZE" val="543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,tikz}&#10;\usetikzlibrary{arrows,positioning,calc}&#10;\usepackage{color}&#10;&#10;\def\blue{\color{blue}}&#10;\def\red{\color{red}}&#10;\def\black{\color{black}}&#10;\def\green{\color{green}}&#10;\def\magenta{\color{magenta}}&#10;\def\cyan{\color{cyan}}&#10;\def\violet{\color[rgb]{0.25,0.00,0.50}}&#10;&#10;\newcommand{\nodedistance}{1.6}&#10;\newcommand{\circleinnersep}{4}&#10;&#10;\newtheorem{theorem}{{\red Theorem}}&#10;&#10;\setlength{\textwidth}{28cm}&#10;&#10;\begin{document}&#10;\begin{tikzpicture}[node distance=\nodedistance,g/.style={circle,inner sep=\circleinnersep,draw},lw/.style={circle,inner sep=\circleinnersep,fill=black, draw}]&#10;\node[g] (a1+) [label=below:$\violet\alpha_1$] {};&#10;\node[g] (aq1+) at ($(a1+)+(-30:2)$) [label=right:$\violet\alpha_{2}$] {}&#10;edge [] (a1+);&#10;\node[g] (aq+) at ($(a1+)+(30:2)$) [label=right:$\violet\alpha_{3}$] {}&#10;edge [] (a1+);&#10;\end{tikzpicture}&#10;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99"/>
  <p:tag name="PICTUREFILESIZE" val="450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$\violet M$ has constant\\principal curvature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5"/>
  <p:tag name="PICTUREFILESIZE" val="532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,tikz}&#10;\usetikzlibrary{arrows,positioning,calc}&#10;\usepackage{color}&#10;&#10;\def\blue{\color{blue}}&#10;\def\red{\color{red}}&#10;\def\black{\color{black}}&#10;\def\green{\color{green}}&#10;\def\magenta{\color{magenta}}&#10;\def\cyan{\color{cyan}}&#10;\def\violet{\color[rgb]{0.25,0.00,0.50}}&#10;&#10;\newcommand{\nodedistance}{1.6}&#10;\newcommand{\circleinnersep}{4}&#10;&#10;\newtheorem{theorem}{{\red Theorem}}&#10;&#10;\setlength{\textwidth}{28cm}&#10;&#10;\begin{document}&#10;\begin{tikzpicture}[node distance=\nodedistance,g/.style={circle,inner sep=\circleinnersep,draw},lw/.style={circle,inner sep=\circleinnersep,fill=black, draw}]&#10;\node[lw] (lw+) [label=below:$\violet\lambda$] {};&#10;\end{tikzpicture}&#10;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"/>
  <p:tag name="PICTUREFILESIZE" val="141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\blue Example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85"/>
  <p:tag name="PICTUREFILESIZE" val="181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$\violet \mathcal{F}\subset S^{95}\subset \mathbb{R}^{96}$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3"/>
  <p:tag name="PICTUREFILESIZE" val="398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lue def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6"/>
  <p:tag name="PICTUREFILESIZE" val="127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\begin{center}&#10;$\violet \mathfrak{k}=\mathfrak{su}(6)\oplus&#10;\mathfrak{su}(2)$&#10;\end{center}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5"/>
  <p:tag name="PICTUREFILESIZE" val="482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,tikz}&#10;\usetikzlibrary{arrows,positioning,calc}&#10;\usepackage{color}&#10;&#10;\def\blue{\color{blue}}&#10;\def\red{\color{red}}&#10;\def\black{\color{black}}&#10;\def\green{\color{green}}&#10;\def\magenta{\color{magenta}}&#10;\def\cyan{\color{cyan}}&#10;\def\violet{\color[rgb]{0.25,0.00,0.50}}&#10;&#10;\newcommand{\nodedistance}{1.6}&#10;\newcommand{\circleinnersep}{4}&#10;&#10;\newtheorem{theorem}{{\red Theorem}}&#10;&#10;\setlength{\textwidth}{28cm}&#10;&#10;\begin{document}&#10;&#10;\begin{tikzpicture}[node distance=\nodedistance, g/.style={circle,inner sep=\circleinnersep,draw},a0/.style={circle,inner sep=\circleinnersep,draw,fill=black}]&#10;\node[g] (a1) [label=below:$\violet\alpha_1$] {};&#10;\node[g] (a3) [left=of a1, label=below:$\violet\alpha_3$] {}&#10;edge [] (a1);&#10;\node[g] (a4) [left=of a3, label=below:$\violet\alpha_4$] {}&#10;edge [] (a3);&#10;\node[g] (a2) [above=of a4, label=left:$\violet\alpha_2$] {}&#10;edge [] (a4);&#10;\node[a0] (a0) [above=of a2, label=left:$\violet\alpha_0$] {}&#10;edge [] (a2);&#10;\node[g] (a5) [left=of a4, label=below:$\violet\alpha_5$] {}&#10;edge [] (a4);&#10;\node[a0] (a6) [left=of a5, label=below:$\violet\alpha_6$] {}&#10;edge [] (a5);&#10;\end{tikzpicture}&#10;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0"/>
  <p:tag name="PICTUREFILESIZE" val="978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,tikz}&#10;\usetikzlibrary{arrows,positioning,calc}&#10;\usepackage{color}&#10;&#10;\def\blue{\color{blue}}&#10;\def\red{\color{red}}&#10;\def\black{\color{black}}&#10;\def\green{\color{green}}&#10;\def\magenta{\color{magenta}}&#10;\def\cyan{\color{cyan}}&#10;\def\violet{\color[rgb]{0.25,0.00,0.50}}&#10;&#10;\newcommand{\nodedistance}{1.6}&#10;\newcommand{\circleinnersep}{4}&#10;&#10;\newtheorem{theorem}{{\red Theorem}}&#10;&#10;\setlength{\textwidth}{28cm}&#10;&#10;\begin{document}&#10;&#10;\begin{tikzpicture}[node distance=\nodedistance, g/.style={circle,inner sep=\circleinnersep,draw},a0/.style={rectangle,inner sep=\rectangleinnersep,draw}]&#10;\node[g] (a1) [label=below:$\violet\alpha_1$] {};&#10;\node[g] (a3) [left=of a1, label=below:$\violet\alpha_3$] {}&#10;edge [] (a1);&#10;\node[g] (a4) [left=of a3, label=below:$\violet\alpha_4$] {}&#10;edge [] (a3);&#10;\node[g] (a2) [above=of a4, label=left:$\violet\alpha_2$] {}&#10;edge [] (a4);&#10;\node[g] (a0) [above=of a2, label=left:$\violet\alpha_0$] {}&#10;edge [] (a2);&#10;\node[g] (a5) [left=of a4, label=below:$\violet\alpha_5$] {}&#10;edge [] (a4);&#10;\node[g] (a6) [left=of a5, label=below:$\violet\alpha_6$] {}&#10;edge [] (a5);&#10;\end{tikzpicture}&#10;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0"/>
  <p:tag name="PICTUREFILESIZE" val="984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,tikz}&#10;\usetikzlibrary{arrows,positioning,calc}&#10;\usepackage{color}&#10;&#10;\def\blue{\color{blue}}&#10;\def\red{\color{red}}&#10;\def\black{\color{black}}&#10;\def\green{\color{green}}&#10;\def\magenta{\color{magenta}}&#10;\def\cyan{\color{cyan}}&#10;\def\violet{\color[rgb]{0.25,0.00,0.50}}&#10;&#10;\newcommand{\nodedistance}{1.6}&#10;\newcommand{\circleinnersep}{4}&#10;&#10;\newtheorem{theorem}{{\red Theorem}}&#10;&#10;\setlength{\textwidth}{28cm}&#10;&#10;\begin{document}&#10;&#10;\begin{tikzpicture}[node distance=\nodedistance, g/.style={circle,inner sep=\circleinnersep,draw},a0/.style={circle,inner sep=\circleinnersep,draw,fill=black}]&#10;\node[g] (a1) [label=below:$\violet\alpha_1$] {};&#10;\node[g] (a3) [left=of a1, label=below:$\violet\alpha_3$] {}&#10;edge [] (a1);&#10;\node[g] (a4) [left=of a3, label=below:$\violet\alpha_4$] {}&#10;edge [] (a3);&#10;\node[a0] (a2) [above=of a4, label=left:$\violet\alpha_2$] {}&#10;edge [] (a4);&#10;\node[g] (a0) [above=of a2, label=left:$\violet\alpha_0$] {}&#10;edge [] (a2);&#10;\node[g] (a5) [left=of a4, label=below:$\violet\alpha_5$] {}&#10;edge [] (a4);&#10;\node[g] (a6) [left=of a5, label=below:$\violet\alpha_6$] {}&#10;edge [] (a5);&#10;\end{tikzpicture}&#10;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0"/>
  <p:tag name="PICTUREFILESIZE" val="980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frak{g}=\mathfrak{k}\oplus\mathfrak{p}$ Cartan decompositio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14"/>
  <p:tag name="PICTUREFILESIZE" val="551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G/K$ irreducible compact inner symmetric spac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86"/>
  <p:tag name="PICTUREFILESIZE" val="700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$\violet M$ is\\homogeneou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6"/>
  <p:tag name="PICTUREFILESIZE" val="368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rm{rank}\,G=\mathrm{rank}\,K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0"/>
  <p:tag name="PICTUREFILESIZE" val="408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&#10;\begin{array}{rcl}&#10;K\times\mathfrak{p} &amp; \to &amp; \mathfrak{p}&#10;\\&#10;(k,v) &amp; \mapsto &amp; \mathrm{Ad}(k)v&#10;\end{array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77"/>
  <p:tag name="PICTUREFILESIZE" val="690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isotropy\\representatio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0"/>
  <p:tag name="PICTUREFILESIZE" val="351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V=\mathfrak{p},\; \rho=\mathrm{Ad}, \;\mathcal{F}=\mathcal{F}_{G/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9"/>
  <p:tag name="PICTUREFILESIZE" val="522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frak{t}$ maximal abelian subalgebra of $\violet \mathfrak{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36"/>
  <p:tag name="PICTUREFILESIZE" val="480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root space\\decompositio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4"/>
  <p:tag name="PICTUREFILESIZE" val="366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\mathfrak{g}_\alpha\subset\mathfrak{k}^\mathbb{C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0"/>
  <p:tag name="PICTUREFILESIZE" val="273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\mathfrak{g}_\alpha\subset\mathfrak{p}^\mathbb{C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"/>
  <p:tag name="PICTUREFILESIZE" val="277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alpha$ compact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8"/>
  <p:tag name="PICTUREFILESIZE" val="225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alpha$ noncompact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5"/>
  <p:tag name="PICTUREFILESIZE" val="248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Real hyperbolic spaces $\violet \mathbb{R} H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0"/>
  <p:tag name="PICTUREFILESIZE" val="51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\begin{center}&#10;Dynkin diagram\\of $\violet \mathfrak{g}$&#10;\end{center}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7"/>
  <p:tag name="PICTUREFILESIZE" val="394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\begin{center}&#10;Extended Dynkin\\diagram of $\violet \mathfrak{g}$&#10;\end{center}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71"/>
  <p:tag name="PICTUREFILESIZE" val="476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\begin{center}&#10;Vogan diagram\\of $\violet G/K$&#10;\end{center}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2"/>
  <p:tag name="PICTUREFILESIZE" val="458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$\violet \exists$ set of simple roots for $\violet \Delta_\mathfrak{g}$ with\\&#10;exactly one noncompact root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33"/>
  <p:tag name="PICTUREFILESIZE" val="855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lue Borel-de Siebenthal Theorem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95"/>
  <p:tag name="PICTUREFILESIZE" val="396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\begin{center}&#10;$\violet \mathfrak{k}=\mathfrak{so}(10)\oplus&#10;\mathfrak{so}(2)$&#10;\end{center}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75"/>
  <p:tag name="PICTUREFILESIZE" val="497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,tikz}&#10;\usetikzlibrary{arrows,positioning,calc}&#10;\usepackage{color}&#10;&#10;\def\blue{\color{blue}}&#10;\def\red{\color{red}}&#10;\def\black{\color{black}}&#10;\def\green{\color{green}}&#10;\def\magenta{\color{magenta}}&#10;\def\cyan{\color{cyan}}&#10;\def\violet{\color[rgb]{0.25,0.00,0.50}}&#10;&#10;\newcommand{\nodedistance}{1.6}&#10;\newcommand{\circleinnersep}{4}&#10;&#10;\newtheorem{theorem}{{\red Theorem}}&#10;&#10;\setlength{\textwidth}{28cm}&#10;&#10;\begin{document}&#10;&#10;\begin{tikzpicture}[node distance=\nodedistance, g/.style={circle,inner sep=\circleinnersep,draw},a0/.style={circle,inner sep=\circleinnersep,draw,fill=black}]&#10;\node[g] (a1) [label=below:$\violet\alpha_1$] {};&#10;\node[g] (a3) [left=of a1, label=below:$\violet\alpha_3$] {}&#10;edge [] (a1);&#10;\node[g] (a4) [left=of a3, label=below:$\violet\alpha_4$] {}&#10;edge [] (a3);&#10;\node[a0] (a2) [above=of a4, label=left:$\violet\alpha_2$] {}&#10;edge [] (a4);&#10;\node[g] (a5) [left=of a4, label=below:$\violet\alpha_5$] {}&#10;edge [] (a4);&#10;\node[g] (a6) [left=of a5, label=below:$\violet\alpha_6$] {}&#10;edge [] (a5);&#10;\end{tikzpicture}&#10;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0"/>
  <p:tag name="PICTUREFILESIZE" val="749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,tikz}&#10;\usetikzlibrary{arrows,positioning,calc}&#10;\usepackage{color}&#10;&#10;\def\blue{\color{blue}}&#10;\def\red{\color{red}}&#10;\def\black{\color{black}}&#10;\def\green{\color{green}}&#10;\def\magenta{\color{magenta}}&#10;\def\cyan{\color{cyan}}&#10;\def\violet{\color[rgb]{0.25,0.00,0.50}}&#10;&#10;\newcommand{\nodedistance}{1.6}&#10;\newcommand{\circleinnersep}{4}&#10;&#10;\newtheorem{theorem}{{\red Theorem}}&#10;&#10;\setlength{\textwidth}{28cm}&#10;&#10;\begin{document}&#10;&#10;\begin{tikzpicture}[node distance=\nodedistance, g/.style={circle,inner sep=\circleinnersep,draw},a0/.style={rectangle,inner sep=\rectangleinnersep,draw}]&#10;\node[g] (a1) [label=below:$\violet\alpha_1$] {};&#10;\node[g] (a3) [left=of a1, label=below:$\violet\alpha_3$] {}&#10;edge [] (a1);&#10;\node[g] (a4) [left=of a3, label=below:$\violet\alpha_4$] {}&#10;edge [] (a3);&#10;\node[g] (a2) [above=of a4, label=left:$\violet\alpha_2$] {}&#10;edge [] (a4);&#10;\node[g] (a5) [left=of a4, label=below:$\violet\alpha_5$] {}&#10;edge [] (a4);&#10;\node[g] (a6) [left=of a5, label=below:$\violet\alpha_6$] {}&#10;edge [] (a5);&#10;\end{tikzpicture}&#10;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0"/>
  <p:tag name="PICTUREFILESIZE" val="753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\begin{center}&#10;Extended Vogan\\diagram of $\violet G/K$&#10;\end{center}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5"/>
  <p:tag name="PICTUREFILESIZE" val="554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attach\\lowest\\root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3"/>
  <p:tag name="PICTUREFILESIZE" val="294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{\blue Cartan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5"/>
  <p:tag name="PICTUREFILESIZE" val="162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frak{g}^\mathbb{C}=\mathfrak{t}^\mathbb{C}\oplus\bigoplus_{\alpha&#10;\in\Delta_\mathfrak{g}}\mathfrak{g}_\alpha$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1"/>
  <p:tag name="PICTUREFILESIZE" val="542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paint the\\noncompact\\root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3"/>
  <p:tag name="PICTUREFILESIZE" val="374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paint the\\noncompact root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3"/>
  <p:tag name="PICTUREFILESIZE" val="384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attach\\lowest root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1"/>
  <p:tag name="PICTUREFILESIZE" val="285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paint it if\\noncompact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3"/>
  <p:tag name="PICTUREFILESIZE" val="301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8cm}&#10;&#10;\begin{document}&#10;\begin{center}&#10;$\violet \mathfrak{g}=\mathfrak{e}_6$&#10;\end{center}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9"/>
  <p:tag name="PICTUREFILESIZE" val="209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G}$ irreducible isoparametric foliation on $\violet \mathbb{C}P^{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41"/>
  <p:tag name="PICTUREFILESIZE" val="677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G}$ homogeneou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9"/>
  <p:tag name="PICTUREFILESIZE" val="295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^{-1}\mathcal{G}$ homogeneou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7"/>
  <p:tag name="PICTUREFILESIZE" val="359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^{-1}\mathcal{G}=\mathcal{F}_{G/K}$ with $\violet G/K$ inner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99"/>
  <p:tag name="PICTUREFILESIZE" val="59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{\blue Segre, Cartan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8"/>
  <p:tag name="PICTUREFILESIZE" val="246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J=\rho_*(X)$ complex structure on $\violet \mathbb{R}^{2n+2}$&#10;preserving $\violet \mathcal{F}_{G/K}$, with $\violet X\in\mathfrak{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85"/>
  <p:tag name="PICTUREFILESIZE" val="1201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G}=\pi(\mathcal{F}_{G/K})$ is homogeneou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00"/>
  <p:tag name="PICTUREFILESIZE" val="568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G/K$ is Hermitian and $\violet X\in Z(\mathfrak{k})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14"/>
  <p:tag name="PICTUREFILESIZE" val="603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$\violet \mathcal{F}$ inhomogeneous\\of FKM type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2"/>
  <p:tag name="PICTUREFILESIZE" val="478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F}\subset S^{2n+1}$ irreducible isoparametric foliatio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51"/>
  <p:tag name="PICTUREFILESIZE" val="715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F}=\mathcal{F}_{G/K}$ homogeneou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49"/>
  <p:tag name="PICTUREFILESIZE" val="441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G/K$ inner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4"/>
  <p:tag name="PICTUREFILESIZE" val="277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$\violet \mathrm{codim}\,\mathcal{F}=1$&#10;\\&#10;$\violet (m_1,m_2)=(7,8)$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9"/>
  <p:tag name="PICTUREFILESIZE" val="707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$\violet G/K$ non-inner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9"/>
  <p:tag name="PICTUREFILESIZE" val="309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$\violet \mathrm{card}(\mathcal{J}/\sim)\geq 1$\\isop.\ fol.\ on $\violet\mathbb{C}P^n$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9"/>
  <p:tag name="PICTUREFILESIZE" val="66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only if\\$\violet \bar{M}=\mathbb{R}^n,\mathbb{R}H^n$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2"/>
  <p:tag name="PICTUREFILESIZE" val="504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$\violet G/K$ non-Hermitian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6"/>
  <p:tag name="PICTUREFILESIZE" val="371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All\\inhomogeneou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5"/>
  <p:tag name="PICTUREFILESIZE" val="311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All but one\\inhomogeneou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5"/>
  <p:tag name="PICTUREFILESIZE" val="372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$\violet G/K$ Hermitian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1"/>
  <p:tag name="PICTUREFILESIZE" val="330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All\\inhomogeneou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5"/>
  <p:tag name="PICTUREFILESIZE" val="311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$\violet \mathrm{card}(\mathcal{J}/\sim)\geq 1$\\isop.\ fol.\ on $\violet\mathbb{C}P^n$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9"/>
  <p:tag name="PICTUREFILESIZE" val="668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Every irreducible isoparametric\\foliation on $\violet \mathbb{C} P^n$ is homogeneous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34"/>
  <p:tag name="PICTUREFILESIZE" val="879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$\violet n+1$ is prim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0"/>
  <p:tag name="PICTUREFILESIZE" val="281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Every isoparametric foliation of\\codimension one on $\violet \mathbb{C} P^n$ is homogeneous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21"/>
  <p:tag name="PICTUREFILESIZE" val="949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$\violet n$ is even\\&#10;or $\violet n=1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88"/>
  <p:tag name="PICTUREFILESIZE" val="33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M$ hypersurface in a real space form $\violet{\bar{M}\in\{\, &#10;\mathbb{R}^n, \mathbb{R}H^n, S^n\,\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64"/>
  <p:tag name="PICTUREFILESIZE" val="1047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{\blue Ge, Tang, Yan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5"/>
  <p:tag name="PICTUREFILESIZE" val="229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$\violet \mathcal{F}$ inhomogeneous\\of FKM type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2"/>
  <p:tag name="PICTUREFILESIZE" val="478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F}\subset S^{2n+1}$ irreducible isoparametric foliatio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51"/>
  <p:tag name="PICTUREFILESIZE" val="715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cal{F}=\mathcal{F}_{G/K}$ homogeneou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49"/>
  <p:tag name="PICTUREFILESIZE" val="441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G/K$ inner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4"/>
  <p:tag name="PICTUREFILESIZE" val="277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$\violet \mathrm{codim}\,\mathcal{F}=1$&#10;\\&#10;$\violet (m_1,m_2)=(7,8)$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9"/>
  <p:tag name="PICTUREFILESIZE" val="707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$\violet G/K$ non-inner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9"/>
  <p:tag name="PICTUREFILESIZE" val="309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$\violet \mathrm{card}(\mathcal{J}/\sim)\geq 1$\\isop.\ fol.\ on $\violet\mathbb{C}P^n$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9"/>
  <p:tag name="PICTUREFILESIZE" val="668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$\violet G/K$ non-Hermitian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6"/>
  <p:tag name="PICTUREFILESIZE" val="371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All\\inhomogeneou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5"/>
  <p:tag name="PICTUREFILESIZE" val="31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Isoparametric submanifolds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275"/>
  <p:tag name="PICTUREFILESIZE" val="39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Euclidean spaces $\violet \mathbb{R}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3"/>
  <p:tag name="PICTUREFILESIZE" val="358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All but one\\inhomogeneou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5"/>
  <p:tag name="PICTUREFILESIZE" val="372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$\violet G/K$ Hermitian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1"/>
  <p:tag name="PICTUREFILESIZE" val="330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All\\inhomogeneou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5"/>
  <p:tag name="PICTUREFILESIZE" val="311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$\violet \mathrm{card}(\mathcal{J}/\sim)\geq 1$\\isop.\ fol.\ on $\violet\mathbb{C}P^n$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9"/>
  <p:tag name="PICTUREFILESIZE" val="668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rray,multirow, amssymb,amsmath,tikz,threeparttable}&#10;\usetikzlibrary{arrows,positioning,calc}&#10;\usepackage{color}&#10;&#10;\newcolumntype{V}{m{.54\linewidth}}&#10;\newcolumntype{W}{m{.60\linewidth}}&#10;\newcommand{\upperlinespace}{1.5ex}&#10;\newcommand{\bulletspacest}{.35\linewidth}&#10;\newcommand{\bulletspacend}{.4\linewidth}&#10;\newcommand{\bulletspacerd}{.2\linewidth}&#10;&#10;\newcommand{\g}[1]{\ensuremath{\mathfrak{#1}}}&#10;&#10;\def\blue{\color{blue}}&#10;\def\red{\color{red}}&#10;\def\black{\color{black}}&#10;\def\green{\color{green}}&#10;\def\magenta{\color{magenta}}&#10;\def\cyan{\color{cyan}}&#10;\def\violet{\color[rgb]{0.25,0.00,0.50}}&#10;&#10;\renewcommand{\arraystretch}{1.4}&#10;\newcommand{\nodedistance}{1.5}&#10;\newcommand{\circleinnersep}{3.2}&#10;&#10;\newtheorem{theorem}{{\red Theorem}}&#10;&#10;\setlength{\textwidth}{28cm}&#10;&#10;\begin{document}&#10;&#10;\begin{tabular}{@{}  &gt;{\large} l @{\,} V @{\;}  l @{\;\;}  l @{\;\;}  l @{\;\;}   l @{}}&#10; &amp; \large{Extended Dynkin diagram} &amp; \large $\g{g}$  &amp;  \large $G/K$ &amp; \large $\mathfrak{k}$ &amp;  \large $\mathrm{card}(\mathcal{J}/\sim)$ \\ \hline&#10;$A_p$ &amp; \vspace{\upperlinespace}&#10;\begin{tikzpicture}[node distance=\nodedistance,g/.style={circle,inner sep=\circleinnersep,draw},a0/.style={rectangle,inner sep=\rectangleinnersep,draw}]&#10;\node[g] (a1) [label=below:$\alpha_1$] {};&#10;\node[g] (a2) [right=of a1,label=below:$\alpha_2$] {}&#10;edge [] (a1);&#10;\node[] (a3) [right=of a2] {};&#10;\node[g] (ap) [right=of a3, label=below:$\alpha_\nu$] {};&#10;\node[] (an2) [right=of ap] {};&#10;\node[g] (an1) [right=of an2, label=below:$\alpha_{p-1}$] {};&#10;\node[g] (an) [right=of an1, label=below:$\alpha_p$] {}&#10;edge [] (an1);&#10;\node[g] (a0) [above=of ap, label=below:$\alpha_0$] {}&#10;edge [] (a1)&#10;edge [] (an);&#10;\draw ($(a3)!.5!(ap)$) -- (ap);&#10;\draw ($(an2)!.5!(ap)$) -- (ap);&#10;\draw ($(a3)!.5!(a2)$) -- (a2);&#10;\draw ($(an2)!.5!(an1)$) -- (an1);&#10;\draw [dashed] ($(a3)!.5!(a2)$) -- ($(a3)!.5!(ap)$);&#10;\draw [dashed] ($(an2)!.5!(ap)$) -- ($(an1)!.5!(an2)$);&#10;\end{tikzpicture}&#10; &amp; $\g{su}(p+1)$ &amp; \textbf{A III} &amp; $\g{s}(\g{u}(\nu)\oplus\g{u}(p-\nu+1))$ &amp; \begin{tabular}{@{}l@{}}$1\!+\!\left[\frac{\nu}{2}\right]\!+\!\left[\frac{p-\nu+1}{2}\right]$ \\ (if $2\nu\neq p+1$)\\ $1+\left[\frac{\nu}{2}\right]$ \\ (if $2\nu=p+1$)\end{tabular}&#10;\\ \hline&#10;$B_p$ &amp;  \vspace{\upperlinespace}&#10;\begin{tikzpicture}[node distance=\nodedistance,g/.style={circle,inner sep=\circleinnersep,draw},a0/.style={rectangle,inner sep=\rectangleinnersep,draw}]&#10;\node[g] (a2) [label=below:$\alpha_2$] {};&#10;\node[] (a3) [right=of a2] {};&#10;\node[g] (ap) [right=of a3, label=below:$\alpha_\nu$] {};&#10;\node[] (an3) [right=of ap] {};&#10;\node[g] (an2) [right=of an3, label=below:$\alpha_{p-2}$] {};&#10;\node[g] (an1) [right=of an2, label=below:$\alpha_{p-1}$] {}&#10;edge [] (an2);&#10;\node[g] (an) [right=of an1, label=below:$\alpha_p$] {};&#10;\draw ($(an1)!.65!(an)$) -- ($(an1)!.65!(an)+(-0.3,0.2)$);&#10;\draw ($(an1)!.65!(an)$) -- ($(an1)!.65!(an)+(-0.3,-0.2)$);&#10;\draw [] (an1.north east) to (an.north west);&#10;\draw [] (an1.south east) to (an.south west);&#10;\node[g] (a0) at (135:1.6) [label=below:$\alpha_0$] {}&#10;edge [] (a2);&#10;\node[g] (a1) at (-135:1.6) [label=below:$\alpha_1$] {}&#10;edge [] (a2);&#10;\draw ($(a3)!.5!(ap)$) -- (ap);&#10;\draw ($(an3)!.5!(ap)$) -- (ap);&#10;\draw ($(a3)!.5!(a2)$) -- (a2);&#10;\draw ($(an3)!.5!(an2)$) -- (an2);&#10;\draw [dashed] ($(a3)!.5!(a2)$) -- ($(a3)!.5!(ap)$);&#10;\draw [dashed] ($(an3)!.5!(ap)$) -- ($(an2)!.5!(an3)$);&#10;\end{tikzpicture}&#10;&amp; $\g{so}(2p+1)$ &amp; \textbf{B I} &amp; $\g{so}(2\nu)\oplus\g{so}(2p-2\nu+1)$  &amp; $1$&#10;\\ \hline&#10;\multirow{2}*[-1.5ex]{$C_p$} &amp; \multirow{2}*[-2.5ex]{&#10;\begin{tikzpicture}[node distance=\nodedistance,g/.style={circle,inner sep=\circleinnersep,draw},a0/.style={rectangle,inner sep=\rectangleinnersep,draw}]&#10;\node[g] (a1) [label=below:$\alpha_1$] {};&#10;\node[g] (a2) [right=of a1,label=below:$\alpha_2$] {}&#10;edge [] (a1);&#10;\node[] (a3) [right=of a2] {};&#10;\node[g] (ap) [right=of a3, label=below:$\alpha_\nu$] {};&#10;\node[] (an2) [right=of ap] {};&#10;\node[g] (an1) [right=of an2, label=below:$\alpha_{p-1}$] {};&#10;\node[g] (an) [right=of an1, label=below:$\alpha_p$] {};&#10;\draw ($(an1)!.35!(an)$) -- ($(an1)!.35!(an)+(0.3,0.2)$);&#10;\draw ($(an1)!.35!(an)$) -- ($(an1)!.35!(an)+(0.3,-0.2)$);&#10;\draw [] (an1.north east) to (an.north west);&#10;\draw [] (an1.south east) to (an.south west);&#10;\node[g] (a0) [left=of a1, label=below:$\alpha_0$] {};&#10;\draw ($(a0)!.65!(a1)$) -- ($(a0)!.65!(a1)+(-0.3,0.2)$);&#10;\draw ($(a0)!.65!(a1)$) -- ($(a0)!.65!(a1)+(-0.3,-0.2)$);&#10;\draw [] (a0.north east) to (a1.north west);&#10;\draw [] (a0.south east) to (a1.south west);&#10;\draw ($(a3)!.5!(ap)$) -- (ap);&#10;\draw ($(an2)!.5!(ap)$) -- (ap);&#10;\draw ($(a3)!.5!(a2)$) -- (a2);&#10;\draw ($(an2)!.5!(an1)$) -- (an1);&#10;\draw [dashed] ($(a3)!.5!(a2)$) -- ($(a3)!.5!(ap)$);&#10;\draw [dashed] ($(an2)!.5!(ap)$) -- ($(an1)!.5!(an2)$);&#10;\end{tikzpicture}&#10;}&#10;&amp; &#10;\multirow{2}*[-1.5ex]{$\g{sp}(p)$} &amp; \begin{tabular}{@{}l@{}}\textbf{C I}  \\[-0.6ex] \tiny $(\nu=p)$  \end{tabular}  &amp; $\g{u}(p)$ &amp; 1&#10;\\ \cline{4-6} &amp; &amp; &amp; \begin{tabular}{@{}l@{}} \textbf{C II} \\[-0.6ex] \tiny$(\nu&lt;p)$ \end{tabular} &amp; $\g{sp}(\nu)\oplus\g{sp}(p-\nu)$ &amp; \begin{tabular}{@{}l@{}}$2$ (if $2\nu\neq p$)\\ $1$ (if $2\nu= p$)\end{tabular}&#10;\\ \hline&#10;\multirow{2}*[-1.5ex]{$D_p$} &amp; \multirow{2}*[0.6ex]{&#10;\begin{tikzpicture}[node distance=\nodedistance, g/.style={circle,inner sep=\circleinnersep,draw},a0/.style={rectangle,inner sep=\rectangleinnersep,draw}]&#10;\node[g] (a2) [label=below:$\alpha_2$] {}&#10;edge [] (a1);&#10;\node[] (a3) [right=of a2] {};&#10;\node[g] (ap) [right=of a3, label=below:$\alpha_\nu$] {};&#10;\node[] (an3) [right=of ap] {};&#10;\node[g] (an2) [right=of an3, label=below left:$\alpha_{p-2}$] {};&#10;\node[g] (an1) at ($(an2)+(-45:1.6)$) [label=below:$\alpha_{p-1}$] {}&#10;edge [] (an2);&#10;\node[g] (an) at ($(an2)+(45:1.6)$) [label=below:$\alpha_p$] {}&#10;edge [] (an2);&#10;\node[g] (a1) at (135:1.6) [label=below:$\alpha_0$] {}&#10;edge [] (a2);&#10;\node[g] (a1) at (-135:1.6) [label=below:$\alpha_1$] {}&#10;edge [] (a2);&#10;\draw ($(a3)!.5!(ap)$) -- (ap);&#10;\draw ($(an3)!.5!(ap)$) -- (ap);&#10;\draw ($(a3)!.5!(a2)$) -- (a2);&#10;\draw ($(an3)!.5!(an2)$) -- (an2);&#10;\draw [dashed] ($(a3)!.5!(a2)$) -- ($(a3)!.5!(ap)$);&#10;\draw [dashed] ($(an3)!.5!(ap)$) -- ($(an3)!.5!(an2)$);&#10;\end{tikzpicture}&#10;}&#10;&amp; \multirow{2}*[-2ex]{$\g{so}(2p)$} &amp; \begin{tabular}{@{}l@{}}\, \\[-2.6ex] \textbf{D I} \\[-0.6ex] \tiny $(\nu\leq p-2)$\\[-2.6ex] \,\end{tabular} &amp; $\g{so}(2\nu)\oplus\g{so}(2p-2\nu)$ &amp; \begin{tabular}{@{}l@{}} $2$ (if $2\nu\neq p$) \\ $1$ (if $2\nu=p$)  \end{tabular}&#10;\\ \cline{4-6} &amp; &amp; &amp;&#10;\begin{tabular}{@{}l@{}}\, \\[-2.6ex] \textbf{D III} \\[-0.6ex] \tiny $(\nu\geq p-1)$ \\[-2.6ex]\,\end{tabular} &amp; $\g{u}(p)$ &amp; $2$&#10;\\ \hline&#10;\end{tabular}&#10;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7972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rray,multirow, amssymb,amsmath,tikz,threeparttable}&#10;\usetikzlibrary{arrows,positioning,calc}&#10;\usepackage{color}&#10;&#10;\newcolumntype{V}{m{.54\linewidth}}&#10;\newcolumntype{W}{m{.60\linewidth}}&#10;\newcommand{\upperlinespace}{1.5ex}&#10;\newcommand{\bulletspacest}{.35\linewidth}&#10;\newcommand{\bulletspacend}{.4\linewidth}&#10;\newcommand{\bulletspacerd}{.2\linewidth}&#10;&#10;\newcommand{\g}[1]{\ensuremath{\mathfrak{#1}}}&#10;&#10;\def\blue{\color{blue}}&#10;\def\red{\color{red}}&#10;\def\black{\color{black}}&#10;\def\green{\color{green}}&#10;\def\magenta{\color{magenta}}&#10;\def\cyan{\color{cyan}}&#10;\def\violet{\color[rgb]{0.25,0.00,0.50}}&#10;&#10;\renewcommand{\arraystretch}{1.4}&#10;\newcommand{\nodedistance}{1.5}&#10;\newcommand{\circleinnersep}{3.2}&#10;&#10;\newtheorem{theorem}{{\red Theorem}}&#10;&#10;\setlength{\textwidth}{28cm}&#10;&#10;\begin{document}&#10;&#10;\begin{tabular}{@{} l @{\;\;}  V @{\;}  l @{\;\;\;} l @{\;\;} l @{\;\;}  l @{}}&#10; &amp; Extended Dynkin diagram &amp; $\g{g}$  &amp;  $G/K$ &amp; $\mathfrak{k}$ &amp; $\mathrm{card}(\mathcal{J}/\sim)$ \\ \hline&#10;\multirow{2}*[-2ex]{$E_6$} &amp; \multirow{2}*[1.5ex]{&#10;\begin{tikzpicture}[node distance=\nodedistance, g/.style={circle,inner sep=\circleinnersep,draw},a0/.style={rectangle,inner sep=\rectangleinnersep,draw}]&#10;\node[g] (a1) [label=below:$\alpha_1$] {};&#10;\node[g] (a3) [left=of a1, label=below:$\alpha_3$] {}&#10;edge [] (a1);&#10;\node[g] (a4) [left=of a3, label=below:$\alpha_4$] {}&#10;edge [] (a3);&#10;\node[g] (a2) [above=of a4, label=left:$\alpha_2$, label=right:\small\textbf{E II}] {}&#10;edge [] (a4);&#10;\node[g] (a0) [above=of a2, label=left:$\alpha_0$] {}&#10;edge [] (a2);&#10;\node[g] (a5) [left=of a4, label=below:$\alpha_5$] {}&#10;edge [] (a4);&#10;\node[g] (a6) [left=of a5, label=below:$\alpha_6$, label=above:\small\textbf{E III}] {}&#10;edge [] (a5);&#10;\end{tikzpicture}&#10;}&#10;&amp; \multirow{2}*[-2ex]{$\g{e}_6$} &amp; \begin{tabular}{@{}l@{}}\, \\[-1ex] \textbf{E II}\\[-1ex] \,\end{tabular}  &amp; $\g{su}(6)\oplus\g{su}(2)$ &amp; $2$&#10;\\  \cline{4-6} &amp; &amp; &amp;&#10;  \begin{tabular}{@{}l@{}}\, \\[-1ex]\textbf{E III} \\[-1ex] \,\end{tabular} &amp; $\g{so}(10)\oplus\g{so}(2)$  &amp; $2$&#10;\\ \hline&#10;\multirow{3}*{$E_7$} &amp; \multirow{3}*[-0.8ex]{&#10;\begin{tikzpicture}[node distance=\nodedistance, g/.style={circle,inner sep=\circleinnersep,draw},a0/.style={rectangle,inner sep=\rectangleinnersep,draw}]&#10;\node[g] (a1) [label=below:$\alpha_1$, label=above:\small\textbf{E VI}] {};&#10;\node[g] (a3) [left=of a1, label=below:$\alpha_3$] {}&#10;edge [] (a1);&#10;\node[g] (a4) [left=of a3, label=below:$\alpha_4$] {}&#10;edge [] (a3);&#10;\node[g] (a2) [above=of a4, label=left:$\alpha_2$, label=right:\small\textbf{E V}] {}&#10;edge [] (a4);&#10;\node[g] (a5) [left=of a4, label=below:$\alpha_5$] {}&#10;edge [] (a4);&#10;\node[g] (a6) [left=of a5, label=below:$\alpha_6$] {}&#10;edge [] (a5);&#10;\node[g] (a7) [left=of a6, label=below:$\alpha_7$, label=above:\small\textbf{E VII}] {}&#10;edge [] (a6);&#10;\node[g] (a0) [right=of a1, label=below:$\alpha_0$] {}&#10;edge [] (a1);&#10;\end{tikzpicture}&#10;}&#10;&amp; \multirow{3}*[-0.5ex]{$\g{e}_7$} &amp; \textbf{E V} &amp; $\g{su}(8)$  &amp; $1$&#10;\\ \cline{4-6}&amp; &amp; &amp;&#10;\textbf{E VI}  &amp; $\g{so}(12)\oplus \g{su}(2)$  &amp; $2$&#10;\\ \cline{4-6}&amp; &amp; &amp;&#10;\textbf{E VII} &amp; $\g{e}_6\oplus\g{so}(2)$ &amp; $1$&#10;\\ \hline&#10;\multirow{2}*[-1ex]{$E_8$} &amp; \multirow{2}*[0ex]{&#10;\begin{tikzpicture}[node distance=\nodedistance, g/.style={circle,inner sep=\circleinnersep,draw},a0/.style={rectangle,inner sep=\rectangleinnersep,draw}]&#10;\node[g] (a1) [label=below:$\alpha_1$, label=above:\negthickspace\negthickspace\negthickspace\small\textbf{E \!VIII}] {};&#10;\node[g] (a3) [left=of a1, label=below:$\alpha_3$] {}&#10;edge [] (a1);&#10;\node[g] (a4) [left=of a3, label=below:$\alpha_4$] {}&#10;edge [] (a3);&#10;\node[g] (a2) [above=of a4, label=left:$\alpha_2$] {}&#10;edge [] (a4);&#10;\node[g] (a5) [left=of a4, label=below:$\alpha_5$] {}&#10;edge [] (a4);&#10;\node[g] (a6) [left=of a5, label=below:$\alpha_6$] {}&#10;edge [] (a5);&#10;\node[g] (a7) [left=of a6, label=below:$\alpha_7$] {}&#10;edge [] (a6);&#10;\node[g] (a8) [left=of a7, label=below:$\alpha_8$, label=above:\small\textbf{E IX}] {}&#10;edge [] (a7);&#10;\node[g] (a0) [left=of a8, label=below:$\alpha_0$] {}&#10;edge [] (a8);&#10;\end{tikzpicture}&#10;}&#10;&amp; \multirow{2}*[-1.2ex]{$\g{e}_8$} &amp; \begin{tabular}{@{}l@{}}\,\\[-2.1ex]\textbf{E VIII}\\[-2.1ex]\, \end{tabular} &amp; $\g{so}(16)$ &amp; $1$&#10;\\ \cline{4-6} &amp; &amp; &amp;&#10; \begin{tabular}{@{}l@{}}\,\\[-2.1ex]\textbf{E IX}\\[-2.1ex]\, \end{tabular} &amp; $\g{e}_7\oplus\g{su}(2)$ &amp; $1$&#10;\\ \hline&#10;\multirow{2}*[-0.1ex]{$F_4$} &amp; \multirow{2}*[-0.5ex]{&#10;\begin{tikzpicture}[node distance=\nodedistance, g/.style={circle,inner sep=\circleinnersep,draw},a0/.style={rectangle,inner sep=\rectangleinnersep,draw}]&#10;\node[g] (a1) [label=below:$\alpha_1$, label=above:\tiny\textbf{F II}] {};&#10;\node[g] (a2) [right=of a1, label=below:$\alpha_2$] {}&#10;edge [] (a1);&#10;\node[g] (a3) [right=of a2, label=below:$\alpha_3$] {};&#10;\node[g] (a4) [right=of a3, label=below:$\alpha_4$, label=above:\small\textbf{F I}] {}&#10;edge [] (a3);&#10;\node[g] (a0) [right=of a4, label=below:$\alpha_0$] {}&#10;edge [] (a4);&#10;\draw ($(a2)!.35!(a3)$) -- ($(a2)!.35!(a3)+(0.3,0.2)$);&#10;\draw ($(a2)!.35!(a3)$) -- ($(a2)!.35!(a3)+(0.3,-0.2)$);&#10;\draw [] (a2.north east) to (a3.north west);&#10;\draw [] (a2.south east) to (a3.south west);&#10;\end{tikzpicture}&#10;}&#10;&amp; \multirow{2}*{$\g{f}_4$} &amp; \textbf{F I}  &amp; $\g{sp}(3)\oplus\g{su}(2)$ &amp; $1$&#10;\\ \cline{4-6} &amp; &amp; &amp;&#10;\textbf{F II}  &amp; $\g{so}(9)$ &amp; $-$ (rank one)&#10;\\ \hline &#10;$G_2$ &amp; &#10;\begin{tikzpicture}[node distance=\nodedistance, g/.style={circle,inner sep=\circleinnersep,draw},a0/.style={rectangle,inner sep=\rectangleinnersep,draw}]&#10;\node[g] (a1) [label=below:$\alpha_1$] {};&#10;\node[g] (a2) [right=of a1, label=below:$\alpha_2$, label=above:\small\textbf{G}] {}&#10;edge []  (a1);&#10;\node[g] (a0) [right=of a2, label=below:$\alpha_0$] {}&#10;edge [] (a2);&#10;\draw ($(a1)!.35!(a2)$) -- ($(a1)!.35!(a2)+(0.3,0.2)$);&#10;\draw ($(a1)!.35!(a2)$) -- ($(a1)!.35!(a2)+(0.3,-0.2)$);&#10;\draw [] (a1.north east) to (a2.north west);&#10;\draw [] (a1.south east) to (a2.south west);&#10;\end{tikzpicture}&#10;&amp; $\g{g}_2$ &amp; \textbf{G} &amp; $\g{su}(2)\oplus\g{su}(2)$ &amp; $1$&#10;\\&#10;\hline&#10;\end{tabular}&#10;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6926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rray,multirow, amssymb,amsmath,tikz,threeparttable}&#10;\usetikzlibrary{arrows,positioning,calc}&#10;\usepackage{color}&#10;&#10;\newcolumntype{V}{m{.54\linewidth}}&#10;\newcolumntype{W}{m{.55\linewidth}}&#10;\newcommand{\upperlinespace}{1.5ex}&#10;\newcommand{\bulletspacest}{.35\linewidth}&#10;\newcommand{\bulletspacend}{.4\linewidth}&#10;\newcommand{\bulletspacerd}{.2\linewidth}&#10;&#10;\newcommand{\g}[1]{\ensuremath{\mathfrak{#1}}}&#10;&#10;\def\blue{\color{blue}}&#10;\def\red{\color{red}}&#10;\def\black{\color{black}}&#10;\def\green{\color{green}}&#10;\def\magenta{\color{magenta}}&#10;\def\cyan{\color{cyan}}&#10;\def\violet{\color[rgb]{0.25,0.00,0.50}}&#10;&#10;\renewcommand{\arraystretch}{1.4}&#10;\newcommand{\nodedistance}{1}&#10;\newcommand{\circleinnersep}{2.5}&#10;&#10;\newtheorem{theorem}{{\red Theorem}}&#10;&#10;\setlength{\textwidth}{28cm}&#10;&#10;\begin{document}&#10;&#10;\begin{tabular}{@{} l @{\quad} &gt;{\tiny} W @{\;\;}  l @{\qquad}  l @{}}&#10; $m$ &amp; \large Lowest weight diagram   &amp;   {\large$\g{h}$} &amp; $\mathrm{card}(\mathcal{J}/\sim)$ \\ \hline&#10; &amp; &#10;\begin{tikzpicture}[node distance=\nodedistance,g/.style={circle,inner sep=\circleinnersep,draw},lw/.style={circle,inner sep=\circleinnersep,fill=black, draw}]&#10;\node[g] (a1s)[label=below:$\alpha^s_1$] {};&#10;\node[g] (a2s) [right=of a1s, label=below:$\alpha^s_2$] {}&#10;edge [] (a1s);&#10;\node[] (a3s) [right=of a2s] {};&#10;\node[g] (ap2) [right=of a3s, label=below:$\alpha^s_{p-2}$] {};&#10;\node[g] (ap1) [right=of ap2, label=below:$\alpha^s_{p-1}$] {}&#10;edge [] (ap2);&#10;\node[g] (ap) [right=of ap1, label=below:$\alpha^s_p$] {};&#10;\draw ($(ap1)!.65!(ap)$) -- ($(ap1)!.65!(ap)+(-0.3,0.2)$);&#10;\draw ($(ap1)!.65!(ap)$) -- ($(ap1)!.65!(ap)+(-0.3,-0.2)$);&#10;\draw [] (ap1.north east) to (ap.north west);&#10;\draw [] (ap1.south east) to (ap.south west);&#10;\draw ($(a2s)!.5!(a3s)$) -- (a2s);&#10;\draw ($(ap2)!.5!(a3s)$) -- (ap2);&#10;\draw [dashed] ($(a2s)!.5!(a3s)$) -- ($(ap2)!.5!(a3s)$);&#10;%upper right hand side branch:&#10;\node[lw] (lw+) at ($(ap)+(45:1)$) [label=below:$\lambda^+$] {}&#10;edge [] (ap);&#10;\node[g] (a1+) [right=of lw+, label=below:$\alpha^+_1$] {}&#10;edge [] (lw+);&#10;\node[] (a2+) [right=of a1+] {};&#10;\node[g] (aq2+) [right=of a2+, label=below:$\alpha^+_{q_+-2}$] {};&#10;\node[g] (aq1+) at ($(aq2+)+(-30:1)$) [label=right:$\alpha^+_{q_+-1}$] {}&#10;edge [] (aq2+);&#10;\node[g] (aq+) at ($(aq2+)+(30:1)$) [label=right:$\alpha^+_{q_+}$] {}&#10;edge [] (aq2+);&#10;\draw ($(a1+)!.5!(a2+)$) -- (a1+);&#10;\draw ($(aq2+)!.5!(a2+)$) -- (aq2+);&#10;\draw [dashed] ($(a1+)!.5!(a2+)$) -- ($(aq2+)!.5!(a2+)$);&#10;%lower right hand side branch:&#10;\node[lw] (lw-) at ($(ap)+(-45:1)$) [label=below:$\lambda^-$] {}&#10;edge [] (ap);&#10;\node[g] (a1-) [right=of lw-, label=below:$\alpha^-_1$] {}&#10;edge [] (lw-);&#10;\node[] (a2-) [right=of a1-] {};&#10;\node[g] (aq2-) [right=of a2-, label=below:$\alpha^-_{q_--2}$] {};&#10;\node[g] (aq1-) at ($(aq2-)+(-30:1)$) [label=right:$\alpha^-_{q_- -1}$] {}&#10;edge [] (aq2-);&#10;\node[g] (aq-) at ($(aq2-)+(30:1)$) [label=right:$\alpha^-_{q_-}$] {}&#10;edge [] (aq2-);&#10;\draw ($(a1-)!.5!(a2-)$) -- (a1-);&#10;\draw ($(aq2-)!.5!(a2-)$) -- (aq2-);&#10;\draw [dashed] ($(a1-)!.5!(a2-)$) -- ($(aq2-)!.5!(a2-)$);&#10;\end{tikzpicture}&#10; &amp; $\begin{array}{@{}l@{}}\g{so}(k_+)\oplus\g{so}(k_-)\\ k_\pm=2q_\pm\end{array}$ &amp; $2$&#10;\\  \cline{2-4} $0$ &amp; %\vspace{\upperlinespace}&#10;\begin{tikzpicture}[node distance=\nodedistance,g/.style={circle,inner sep=\circleinnersep,draw},lw/.style={circle,inner sep=\circleinnersep,fill=black, draw}]&#10;\node[g] (a1s)[label=below:$\alpha^s_1$] {};&#10;\node[g] (a2s) [right=of a1s, label=below:$\alpha^s_2$] {}&#10;edge [] (a1s);&#10;\node[] (a3s) [right=of a2s] {};&#10;\node[g] (ap2) [right=of a3s, label=below:$\alpha^s_{p-2}$] {};&#10;\node[g] (ap1) [right=of ap2, label=below:$\alpha^s_{p-1}$] {}&#10;edge [] (ap2);&#10;\node[g] (ap) [right=of ap1, label=below:$\alpha^s_p$] {};&#10;\draw ($(ap1)!.65!(ap)$) -- ($(ap1)!.65!(ap)+(-0.3,0.2)$);&#10;\draw ($(ap1)!.65!(ap)$) -- ($(ap1)!.65!(ap)+(-0.3,-0.2)$);&#10;\draw [] (ap1.north east) to (ap.north west);&#10;\draw [] (ap1.south east) to (ap.south west);&#10;\draw ($(a2s)!.5!(a3s)$) -- (a2s);&#10;\draw ($(ap2)!.5!(a3s)$) -- (ap2);&#10;\draw [dashed] ($(a2s)!.5!(a3s)$) -- ($(ap2)!.5!(a3s)$);&#10;%upper right hand side branch:&#10;\node[lw] (lw+) at ($(ap)+(45:1)$) [label=above:$\lambda^+$] {}&#10;edge [] (ap);&#10;\node[g] (a1+) [right=of lw+, label=above:$\alpha^+_1$] {}&#10;edge [] (lw+);&#10;\node[] (a2+) [right=of a1+] {};&#10;\node[g] (aq2+) [right=of a2+, label=above:$\alpha^+_{q_+-2}$] {};&#10;\node[g] (aq1+) at ($(aq2+)+(-35:1)$) [label=right:$\alpha^+_{q_+-1}$] {}&#10;edge [] (aq2+);&#10;\node[g] (aq+) at ($(aq2+)+(35:1)$) [label=right:$\alpha^+_{q_+}$] {}&#10;edge [] (aq2+);&#10;\draw ($(a1+)!.5!(a2+)$) -- (a1+);&#10;\draw ($(aq2+)!.5!(a2+)$) -- (aq2+);&#10;\draw [dashed] ($(a1+)!.5!(a2+)$) -- ($(aq2+)!.5!(a2+)$);&#10;%lower right hand side branch:&#10;\node[lw] (lw-) at ($(ap)+(-45:1)$) [label=above:$\lambda^-$] {}&#10;edge [] (ap);&#10;\node[g] (a1-) [right=of lw-, label=above:$\alpha^-_1$] {}&#10;edge [] (lw-);&#10;\node[] (a2-) [right=of a1-] {};&#10;\node[g] (aq1-) [right=of a2-, label=above:$\alpha^-_{q_--1}$] {};&#10;\node[g] (aq-) [right=of aq1-, label=right:$\alpha^-_{q_-}$] {};&#10;\draw ($(aq1-)!.65!(aq-)$) -- ($(aq1-)!.65!(aq-)+(-0.3,0.2)$);&#10;\draw ($(aq1-)!.65!(aq-)$) -- ($(aq1-)!.65!(aq-)+(-0.3,-0.2)$);&#10;\draw [] (aq1-.north east) to (aq-.north west);&#10;\draw [] (aq1-.south east) to (aq-.south west);&#10;\draw ($(a1-)!.5!(a2-)$) -- (a1-);&#10;\draw ($(aq1-)!.5!(a2-)$) -- (aq1-);&#10;\draw [dashed] ($(a1-)!.5!(a2-)$) -- ($(aq1-)!.5!(a2-)$);&#10;\end{tikzpicture}&#10;&amp; $\begin{array}{@{}l@{}}\g{so}(k_+)\oplus\g{so}(k_-)\\ k_+=2q_+,\\ k_-=2q_-+1\end{array}$ &amp; $1$&#10;\\ \cline{2-4} &amp;  %\vspace{\upperlinespace}&#10;\begin{tikzpicture}[node distance=\nodedistance,g/.style={circle,inner sep=\circleinnersep,draw},lw/.style={circle,inner sep=\circleinnersep,fill=black, draw}]&#10;\node[g] (a1s)[label=below:$\alpha^s_1$] {};&#10;\node[g] (a2s) [right=of a1s, label=below:$\alpha^s_2$] {}&#10;edge [] (a1s);&#10;\node[] (a3s) [right=of a2s] {};&#10;\node[g] (ap2) [right=of a3s, label=below:$\alpha^s_{p-2}$] {};&#10;\node[g] (ap1) [right=of ap2, label=below:$\alpha^s_{p-1}$] {}&#10;edge [] (ap2);&#10;\node[g] (ap) [right=of ap1, label=below:$\alpha^s_p$] {};&#10;\draw ($(ap1)!.65!(ap)$) -- ($(ap1)!.65!(ap)+(-0.3,0.2)$);&#10;\draw ($(ap1)!.65!(ap)$) -- ($(ap1)!.65!(ap)+(-0.3,-0.2)$);&#10;\draw [] (ap1.north east) to (ap.north west);&#10;\draw [] (ap1.south east) to (ap.south west);&#10;\draw ($(a2s)!.5!(a3s)$) -- (a2s);&#10;\draw ($(ap2)!.5!(a3s)$) -- (ap2);&#10;\draw [dashed] ($(a2s)!.5!(a3s)$) -- ($(ap2)!.5!(a3s)$);&#10;%upper right hand side branch:&#10;\node[lw] (lw+) at ($(ap)+(45:1)$) [label=above:$\lambda^+$] {}&#10;edge [] (ap);&#10;\node[g] (a1+) [right=of lw+, label=above:$\alpha^+_1$] {}&#10;edge [] (lw+);&#10;\node[] (a2+) [right=of a1+] {};&#10;\node[g] (aq1+) [right=of a2+, label=above:$\alpha^+_{q_+-1}$] {};&#10;\node[g] (aq+) [right=of aq1+, label=right:$\alpha^+_{q_+}$] {};&#10;\draw ($(aq1+)!.65!(aq+)$) -- ($(aq1+)!.65!(aq+)+(-0.3,0.2)$);&#10;\draw ($(aq1+)!.65!(aq+)$) -- ($(aq1+)!.65!(aq+)+(-0.3,-0.2)$);&#10;\draw [] (aq1+.north east) to (aq+.north west);&#10;\draw [] (aq1+.south east) to (aq+.south west);&#10;\draw ($(a1+)!.5!(a2+)$) -- (a1+);&#10;\draw ($(aq1+)!.5!(a2+)$) -- (aq1+);&#10;\draw [dashed] ($(a1+)!.5!(a2+)$) -- ($(aq1+)!.5!(a2+)$);&#10;%lower right hand side branch:&#10;\node[lw] (lw-) at ($(ap)+(-45:1)$) [label=above:$\lambda^-$] {}&#10;edge [] (ap);&#10;\node[g] (a1-) [right=of lw-, label=above:$\alpha^-_1$] {}&#10;edge [] (lw-);&#10;\node[] (a2-) [right=of a1-] {};&#10;\node[g] (aq1-) [right=of a2-, label=above:$\alpha^-_{q_--1}$] {};&#10;\node[g] (aq-) [right=of aq1-, label=right:$\alpha^-_{q_-}$] {};&#10;\draw ($(aq1-)!.65!(aq-)$) -- ($(aq1-)!.65!(aq-)+(-0.3,0.2)$);&#10;\draw ($(aq1-)!.65!(aq-)$) -- ($(aq1-)!.65!(aq-)+(-0.3,-0.2)$);&#10;\draw [] (aq1-.north east) to (aq-.north west);&#10;\draw [] (aq1-.south east) to (aq-.south west);&#10;\draw ($(a1-)!.5!(a2-)$) -- (a1-);&#10;\draw ($(aq1-)!.5!(a2-)$) -- (aq1-);&#10;\draw [dashed] ($(a1-)!.5!(a2-)$) -- ($(aq1-)!.5!(a2-)$);&#10;\end{tikzpicture}&#10; &amp; $\begin{array}{@{}l@{}}\g{so}(k_+)\oplus\g{so}(k_-)\\k_\pm=2q_\pm+1\end{array}$  &amp; $1$&#10;\\ \hline&#10;\multirow{2}*[-4ex]{$1,7$} &amp;  \vspace{\upperlinespace}&#10;\begin{tikzpicture}[node distance=\nodedistance,g/.style={circle,inner sep=\circleinnersep,draw},lw/.style={circle,inner sep=\circleinnersep,fill=black, draw}]&#10;\node[g] (a1s)[label=below:$\alpha^s_1$] {};&#10;\node[g] (a2s) [right=of a1s, label=below:$\alpha^s_2$] {}&#10;edge [] (a1s);&#10;\node[] (a3s) [right=of a2s] {};&#10;\node[g] (ap3) [right=of a3s, label=below:$\alpha^s_{p-3}$] {};&#10;\node[g] (ap2) [right=of ap3, label=below:$\alpha^s_{p-2}$] {}&#10;edge [] (ap3);&#10;\node[g] (ap1) at ($(ap2)+(-45:1)$) [label=below:$\alpha^s_{p-1}$] {}&#10;edge [] (ap2);&#10;\node[g] (ap) at ($(ap2)+(45:1)$) [label=below:$\alpha^s_{p}$] {}&#10;edge [] (ap2);&#10;\draw ($(a2s)!.5!(a3s)$) -- (a2s);&#10;\draw ($(ap3)!.5!(a3s)$) -- (ap3);&#10;\draw [dashed] ($(a2s)!.5!(a3s)$) -- ($(ap2)!.5!(a3s)$);&#10;%middle part:&#10;\node[lw] (lw+) [right=of ap, label=below:$\lambda^+$] {}&#10;edge [] (ap);&#10;\node[lw] (lw-) [right=of ap1, label=below:$\lambda^-$] {}&#10;edge [] (ap1);&#10;\node[g] (a1) at ($(lw+)+(-45:1)$) [label=below:$\alpha_1$] {}&#10;edge [] (lw+)&#10;edge [] (lw-);&#10;%right hand side branch:&#10;\node[g] (a2) [right=of a1, label=below:$\alpha_2$] {}&#10;edge [] (a1);&#10;\node[] (a3) [right=of a2] {};&#10;\node[g] (aq2) [right=of a3, label=below:$\alpha_{q-2}$] {};&#10;\node[g] (aq1) at ($(aq2)+(-35:1)$) [label=below:$\alpha_{q-1}$] {}&#10;edge [] (aq2);&#10;\node[g] (aq) at ($(aq2)+(35:1)$) [label=below:$\alpha_{q}$] {}&#10;edge [] (aq2);&#10;\draw ($(a2)!.5!(a3)$) -- (a2);&#10;\draw ($(aq2)!.5!(a3)$) -- (aq2);&#10;\draw [dashed] ($(a2)!.5!(a3)$) -- ($(aq2)!.5!(a3)$);&#10;\end{tikzpicture}&#10; &amp; $\begin{array}{@{}l@{}}\g{so}(k)\\ k=2q\end{array}$ &amp; $2$&#10;\\ \cline{2-4} &amp;  \vspace{\upperlinespace}&#10;\begin{tikzpicture}[node distance=\nodedistance,g/.style={circle,inner sep=\circleinnersep,draw},lw/.style={circle,inner sep=\circleinnersep,fill=black, draw}]&#10;\node[g] (a1s)[label=below:$\alpha^s_1$] {};&#10;\node[g] (a2s) [right=of a1s, label=below:$\alpha^s_2$] {}&#10;edge [] (a1s);&#10;\node[] (a3s) [right=of a2s] {};&#10;\node[g] (ap3) [right=of a3s, label=below:$\alpha^s_{p-3}$] {};&#10;\node[g] (ap2) [right=of ap3, label=below:$\alpha^s_{p-2}$] {}&#10;edge [] (ap3);&#10;\node[g] (ap1) at ($(ap2)+(-45:1)$) [label=below:$\alpha^s_{p-1}$] {}&#10;edge [] (ap2);&#10;\node[g] (ap) at ($(ap2)+(45:1)$) [label=below:$\alpha^s_{p}$] {}&#10;edge [] (ap2);&#10;\draw ($(a2s)!.5!(a3s)$) -- (a2s);&#10;\draw ($(ap3)!.5!(a3s)$) -- (ap3);&#10;\draw [dashed] ($(a2s)!.5!(a3s)$) -- ($(ap2)!.5!(a3s)$);&#10;%middle part:&#10;\node[lw] (lw+) [right=of ap, label=below:$\lambda^+$] {}&#10;edge [] (ap);&#10;\node[lw] (lw-) [right=of ap1, label=below:$\lambda^-$] {}&#10;edge [] (ap1);&#10;\node[g] (a1) at ($(lw+)+(-45:1)$) [label=below:$\alpha_1$] {}&#10;edge [] (lw+)&#10;edge [] (lw-);&#10;%right hand side branch:&#10;\node[g] (a2) [right=of a1, label=below:$\alpha_2$] {}&#10;edge [] (a1);&#10;\node[] (a3) [right=of a2] {};&#10;\node[g] (aq1) [right=of a3, label=below:$\alpha_{q-1}$] {};&#10;\node[g] (aq) [right=of aq1, label=below:$\alpha_{q}$] {};&#10;\draw ($(aq1)!.65!(aq)$) -- ($(aq1)!.65!(aq)+(-0.3,0.2)$);&#10;\draw ($(aq1)!.65!(aq)$) -- ($(aq1)!.65!(aq)+(-0.3,-0.2)$);&#10;\draw [] (aq1.north east) to (aq.north west);&#10;\draw [] (aq1.south east) to (aq.south west);&#10;\draw ($(a2)!.5!(a3)$) -- (a2);&#10;\draw ($(aq1)!.5!(a3)$) -- (aq2);&#10;\draw [dashed] ($(a2)!.5!(a3)$) -- ($(aq1)!.5!(a3)$);&#10;\end{tikzpicture}&#10; &amp;  $\begin{array}{@{}l@{}}\g{so}(k)\\ k=2q+1\end{array}$ &amp; $1$&#10;\\ \hline\end{tabular}&#10;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6743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rray,multirow, amssymb,amsmath,tikz,threeparttable}&#10;\usetikzlibrary{arrows,positioning,calc}&#10;\usepackage{color}&#10;&#10;\newcolumntype{V}{m{.54\linewidth}}&#10;\newcolumntype{W}{m{.55\linewidth}}&#10;\newcommand{\upperlinespace}{1.5ex}&#10;\newcommand{\bulletspacest}{.35\linewidth}&#10;\newcommand{\bulletspacend}{.4\linewidth}&#10;\newcommand{\bulletspacerd}{.2\linewidth}&#10;&#10;\newcommand{\g}[1]{\ensuremath{\mathfrak{#1}}}&#10;&#10;\def\blue{\color{blue}}&#10;\def\red{\color{red}}&#10;\def\black{\color{black}}&#10;\def\green{\color{green}}&#10;\def\magenta{\color{magenta}}&#10;\def\cyan{\color{cyan}}&#10;\def\violet{\color[rgb]{0.25,0.00,0.50}}&#10;&#10;\renewcommand{\arraystretch}{1.4}&#10;\newcommand{\nodedistance}{1}&#10;\newcommand{\circleinnersep}{2.5}&#10;&#10;\newtheorem{theorem}{{\red Theorem}}&#10;&#10;\setlength{\textwidth}{28cm}&#10;&#10;\begin{document}&#10;&#10;\begin{tabular}{@{} l @{\quad} &gt;{\tiny} W @{\;\;}  l @{\qquad}  l @{}}&#10; $m$ &amp; \large Lowest weight diagram   &amp;   {\large$\g{h}$} &amp; $\mathrm{card}(\mathcal{J}/\sim)$ \\ \hline&#10;$2,6$ &amp;  \vspace{\upperlinespace}&#10;\begin{tikzpicture}[node distance=\nodedistance,g/.style={circle,inner sep=\circleinnersep,draw},lw/.style={circle,inner sep=\circleinnersep,fill=black, draw}]&#10;\node[g] (a1s)[label=below:$\alpha^s_1$] {};&#10;\node[g] (a2s) [right=of a1s, label=below:$\alpha^s_2$] {}&#10;edge [] (a1s);&#10;\node[] (a3s) [right=of a2s] {};&#10;\node[g] (ap2) [right=of a3s, label=below:$\alpha^s_{p-2}$] {};&#10;\node[g] (ap1) [right=of ap2, label=below:$\alpha^s_{p-1}$] {}&#10;edge [] (ap2);&#10;\node[g] (ap) [right=of ap1, label=below:$\alpha^s_p$] {};&#10;\draw ($(ap1)!.65!(ap)$) -- ($(ap1)!.65!(ap)+(-0.3,0.2)$);&#10;\draw ($(ap1)!.65!(ap)$) -- ($(ap1)!.65!(ap)+(-0.3,-0.2)$);&#10;\draw [] (ap1.north east) to (ap.north west);&#10;\draw [] (ap1.south east) to (ap.south west);&#10;\draw ($(a2s)!.5!(a3s)$) -- (a2s);&#10;\draw ($(ap2)!.5!(a3s)$) -- (ap2);&#10;\draw [dashed] ($(a2s)!.5!(a3s)$) -- ($(ap2)!.5!(a3s)$);&#10;%right hand side branch:&#10;\node[lw] (lw+) at ($(ap)+(45:1)$) [label=above:$\lambda^+$] {}&#10;edge [] (ap);&#10;\node[g] (a1) [right=of lw+, label=above:$\alpha_1$] {}&#10;edge [] (lw+);&#10;\node[g] (a2) [right=of a1, label=above:$\alpha_2$] {}&#10;edge [] (a1);&#10;\node[] (a3) [right=of a2] {}&#10;edge [] (a2);&#10;\node[lw] (lw-) at ($(ap)+(-45:1)$) [label=above:$\lambda^-$] {}&#10;edge [] (ap);&#10;\node[g] (aq1) [right=of lw-, label=above:$\alpha_{q-1}$] {}&#10;edge [] (lw-);&#10;\node[g] (aq2) [right=of aq1, label=above:$\alpha_{q-2}$] {}&#10;edge [] (aq1);&#10;\node[] (aq3) [right=of aq2] {}&#10;edge [] (aq2);&#10;\draw [dashed] ($(aq3)+(0:-0.1)$) -- ($(a3)+(0:-0.1)$);&#10;\end{tikzpicture}&#10; &amp;  $\begin{array}{@{}l@{}}\g{u}(k)\\ k=q\end{array}$ &amp; $2+\left[\frac{k}{2}\right]$&#10;\\ \hline&#10;$3,5$ &amp;  \vspace{\upperlinespace}&#10;\begin{tikzpicture}[node distance=\nodedistance,g/.style={circle,inner sep=\circleinnersep,draw},lw/.style={circle,inner sep=\circleinnersep,fill=black, draw}]&#10;\node[g] (a1s)[label=below:$\alpha^s_1$] {};&#10;\node[g] (a2s) [right=of a1s, label=below:$\alpha^s_2$] {}&#10;edge [] (a1s);&#10;\node[] (a3s) [right=of a2s] {};&#10;\node[g] (ap3) [right=of a3s, label=below:$\alpha^s_{p-3}$] {};&#10;\node[g] (ap2) [right=of ap3, label=below:$\alpha^s_{p-2}$] {}&#10;edge [] (ap3);&#10;\node[g] (ap1) at ($(ap2)+(-45:1)$) [label=below:$\alpha^s_{p-1}$] {}&#10;edge [] (ap2);&#10;\node[g] (ap) at ($(ap2)+(45:1)$) [label=below:$\alpha^s_{p}$] {}&#10;edge [] (ap2);&#10;\draw ($(a2s)!.5!(a3s)$) -- (a2s);&#10;\draw ($(ap3)!.5!(a3s)$) -- (ap3);&#10;\draw [dashed] ($(a2s)!.5!(a3s)$) -- ($(ap2)!.5!(a3s)$);&#10;%middle part:&#10;\node[lw] (lw+) [right=of ap, label=below:$\lambda^+$] {}&#10;edge [] (ap);&#10;\node[lw] (lw-) [right=of ap1, label=below:$\lambda^-$] {}&#10;edge [] (ap1);&#10;\node[g] (a1) at ($(lw+)+(-45:1)$) [label=below:$\alpha_1$] {}&#10;edge [] (lw+)&#10;edge [] (lw-);&#10;%right hand side branch:&#10;\node[g] (a2) [right=of a1, label=below:$\alpha_2$] {}&#10;edge [] (a1);&#10;\node[] (a3) [right=of a2] {};&#10;\node[g] (aq1) [right=of a3, label=below:$\alpha_{q-1}$] {};&#10;\node[g] (aq) [right=of aq1, label=below:$\alpha_{q}$] {};&#10;\draw ($(aq1)!.35!(aq)$) -- ($(aq1)!.35!(aq)-(-0.3,0.2)$);&#10;\draw ($(aq1)!.35!(aq)$) -- ($(aq1)!.35!(aq)-(-0.3,-0.2)$);&#10;\draw [] (aq1.north east) to (aq.north west);&#10;\draw [] (aq1.south east) to (aq.south west);&#10;\draw ($(a2)!.5!(a3)$) -- (a2);&#10;\draw ($(aq1)!.5!(a3)$) -- (aq1);&#10;\draw [dashed] ($(a2)!.5!(a3)$) -- ($(aq1)!.5!(a3)$);&#10;\end{tikzpicture} &amp;  $\begin{array}{@{}l@{}}\g{sp}(k)\\ k=q\end{array}$ &amp; $2$&#10;\\ \hline&#10;$4$ &amp;  %\vspace{\upperlinespace}&#10;\begin{tikzpicture}[node distance=\nodedistance,g/.style={circle,inner sep=\circleinnersep,draw},lw/.style={circle,inner sep=\circleinnersep,fill=black, draw}]&#10;\node[g] (a1s)[label=below:$\alpha^s_1$] {};&#10;\node[g] (a2s) [right=of a1s, label=below:$\alpha^s_2$] {}&#10;edge [] (a1s);&#10;\node[] (a3s) [right=of a2s] {};&#10;\node[g] (ap2) [right=of a3s, label=below:$\alpha^s_{p-2}$] {};&#10;\node[g] (ap1) [right=of ap2, label=below:$\alpha^s_{p-1}$] {}&#10;edge [] (ap2);&#10;\node[g] (ap) [right=of ap1, label=below:$\alpha^s_p$] {};&#10;\draw ($(ap1)!.65!(ap)$) -- ($(ap1)!.65!(ap)+(-0.3,0.2)$);&#10;\draw ($(ap1)!.65!(ap)$) -- ($(ap1)!.65!(ap)+(-0.3,-0.2)$);&#10;\draw [] (ap1.north east) to (ap.north west);&#10;\draw [] (ap1.south east) to (ap.south west);&#10;\draw ($(a2s)!.5!(a3s)$) -- (a2s);&#10;\draw ($(ap2)!.5!(a3s)$) -- (ap2);&#10;\draw [dashed] ($(a2s)!.5!(a3s)$) -- ($(ap2)!.5!(a3s)$);&#10;%upper right hand side branch:&#10;\node[lw] (lw+) at ($(ap)+(45:1)$) [label=above:$\lambda^+$] {}&#10;edge [] (ap);&#10;\node[g] (a1+) [right=of lw+, label=above:$\alpha^+_1$] {}&#10;edge [] (lw+);&#10;\node[] (a2+) [right=of a1+] {};&#10;\node[g] (aq1+) [right=of a2+, label=above:$\alpha^+_{q_+-1}$] {};&#10;\node[g] (aq+) [right=of aq1+, label=right:$\alpha^+_{q_+}$] {};&#10;\draw ($(aq1+)!.35!(aq+)$) -- ($(aq1+)!.35!(aq+)-(-0.3,0.2)$);&#10;\draw ($(aq1+)!.35!(aq+)$) -- ($(aq1+)!.35!(aq+)-(-0.3,-0.2)$);&#10;\draw [] (aq1+.north east) to (aq+.north west);&#10;\draw [] (aq1+.south east) to (aq+.south west);&#10;\draw ($(a1+)!.5!(a2+)$) -- (a1+);&#10;\draw ($(aq1+)!.5!(a2+)$) -- (aq1+);&#10;\draw [dashed] ($(a1+)!.5!(a2+)$) -- ($(aq1+)!.5!(a2+)$);&#10;%lower right hand side branch:&#10;\node[lw] (lw-) at ($(ap)+(-45:1)$) [label=above:$\lambda^-$] {}&#10;edge [] (ap);&#10;\node[g] (a1-) [right=of lw-, label=above:$\alpha^-_1$] {}&#10;edge [] (lw-);&#10;\node[] (a2-) [right=of a1-] {};&#10;\node[g] (aq1-) [right=of a2-, label=above:$\alpha^-_{q_--1}$] {};&#10;\node[g] (aq-) [right=of aq1-, label=right:$\alpha^-_{q_-}$] {};&#10;\draw ($(aq1-)!.35!(aq-)$) -- ($(aq1-)!.35!(aq-)-(-0.3,0.2)$);&#10;\draw ($(aq1-)!.35!(aq-)$) -- ($(aq1-)!.35!(aq-)-(-0.3,-0.2)$);&#10;\draw [] (aq1-.north east) to (aq-.north west);&#10;\draw [] (aq1-.south east) to (aq-.south west);&#10;\draw ($(a1-)!.5!(a2-)$) -- (a1-);&#10;\draw ($(aq1-)!.5!(a2-)$) -- (aq1-);&#10;\draw [dashed] ($(a1-)!.5!(a2-)$) -- ($(aq1-)!.5!(a2-)$);&#10;\end{tikzpicture} &amp;  $\begin{array}{@{}l@{}}\g{sp}(k_+)\oplus\g{sp}(k_-)\\ k_\pm=q_\pm\end{array}$ &amp; $2$&#10;\\&#10;\hline&#10;\end{tabular}&#10;&#10;\end{document}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3996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affine hyperplanes $\violet{\mathbb{R}^{n-1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37"/>
  <p:tag name="PICTUREFILESIZE" val="422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spheres $\violet{S^{n-1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9"/>
  <p:tag name="PICTUREFILESIZE" val="293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products $\violet{S^{k}\times\mathbb{R}^{n-k-1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15"/>
  <p:tag name="PICTUREFILESIZE" val="449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geodesic\\hypersphere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9"/>
  <p:tag name="PICTUREFILESIZE" val="363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horospher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8"/>
  <p:tag name="PICTUREFILESIZE" val="213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tubes around\\tot. geod.\\subspaces $\violet{\mathbb{R} H^k}$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0"/>
  <p:tag name="PICTUREFILESIZE" val="638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tot. geod. $\violet{\mathbb{R} H^{n-1}}$\\and equidistant\\hypersurface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2"/>
  <p:tag name="PICTUREFILESIZE" val="74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he problem in spher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38"/>
  <p:tag name="PICTUREFILESIZE" val="328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Cases $\violet{g=1,2,3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1"/>
  <p:tag name="PICTUREFILESIZE" val="33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Isoparametric foliations on complex projective\\spaces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465"/>
  <p:tag name="PICTUREFILESIZE" val="73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lue Carta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5"/>
  <p:tag name="PICTUREFILESIZE" val="16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\blue &#10;Hsiang, Lawson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6"/>
  <p:tag name="PICTUREFILESIZE" val="260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Homogeneous\\hypersurfac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0"/>
  <p:tag name="PICTUREFILESIZE" val="396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Principal orbits of isotropy representations\\&#10;of symmetric spaces of rank $\violet 2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29"/>
  <p:tag name="PICTUREFILESIZE" val="937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lue M\&quot;unzner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86"/>
  <p:tag name="PICTUREFILESIZE" val="180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g\in\{1,2,3,4,6\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6"/>
  <p:tag name="PICTUREFILESIZE" val="419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Construction of inhomogeneous exampl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20"/>
  <p:tag name="PICTUREFILESIZE" val="502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lue Ferus, Karcher, M\&quot;unzner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0"/>
  <p:tag name="PICTUREFILESIZE" val="350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lue Dorfmeister, Neher; Miyaoka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8"/>
  <p:tag name="PICTUREFILESIZE" val="41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lue Takagi; Ozeki, Takeuchi; Stolz;\\Cecil, Chi, Jensen; Immervoll; Chi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42"/>
  <p:tag name="PICTUREFILESIZE" val="78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lue def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6"/>
  <p:tag name="PICTUREFILESIZE" val="127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One subcase ope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4"/>
  <p:tag name="PICTUREFILESIZE" val="279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Case $\violet g=4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9"/>
  <p:tag name="PICTUREFILESIZE" val="255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Case $\violet g=6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8"/>
  <p:tag name="PICTUREFILESIZE" val="260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$\violet M$ is\\isoparametric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3"/>
  <p:tag name="PICTUREFILESIZE" val="379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$\violet M$ has constant\\principal curvature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5"/>
  <p:tag name="PICTUREFILESIZE" val="532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$\violet M$ is\\homogeneou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6"/>
  <p:tag name="PICTUREFILESIZE" val="368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{\blue Cartan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5"/>
  <p:tag name="PICTUREFILESIZE" val="162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{\blue Segre, Cartan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8"/>
  <p:tag name="PICTUREFILESIZE" val="246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only if\\$\violet \bar{M}=\mathbb{R}^n,\mathbb{R}H^n$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2"/>
  <p:tag name="PICTUREFILESIZE" val="504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M$ hypersurface in a real space form $\violet{\bar{M}\in\{\, &#10;\mathbb{R}^n, \mathbb{R}H^n, S^n\,\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64"/>
  <p:tag name="PICTUREFILESIZE" val="104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14cm}&#10;&#10;\begin{document}&#10;$\violet M$ and its nearby parallel hypersurfaces have constant mean curvature&#10;(CMC)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97"/>
  <p:tag name="PICTUREFILESIZE" val="1029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Nearby parallel submanifolds\\have CMC in radial direction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00"/>
  <p:tag name="PICTUREFILESIZE" val="755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{\blue \begin{center}Heintze\\Liu, Olmos\end{center}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2"/>
  <p:tag name="PICTUREFILESIZE" val="286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M$ submanifold in a Riemannian manifold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17"/>
  <p:tag name="PICTUREFILESIZE" val="515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Isoparametric submanifolds in Riemannian manifold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32"/>
  <p:tag name="PICTUREFILESIZE" val="594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M$ has flat normal bundl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7"/>
  <p:tag name="PICTUREFILESIZE" val="414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M$ admits section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6"/>
  <p:tag name="PICTUREFILESIZE" val="333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otally geodesic submanifold $\violet \Sigma$\\&#10;intersecting $\violet M$ orthogonally,\\&#10;$\violet\mathrm{codim}\,M=\dim \Sigma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13"/>
  <p:tag name="PICTUREFILESIZE" val="1300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M$ is isopara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8"/>
  <p:tag name="PICTUREFILESIZE" val="34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{\blue \begin{center}Terng, Wu\end{center}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7"/>
  <p:tag name="PICTUREFILESIZE" val="197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Classification problem\\reduced to $\violet S^n$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19"/>
  <p:tag name="PICTUREFILESIZE" val="56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M$ hypersurface in a Riemannian manifold $\violet{\bar{M}}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55"/>
  <p:tag name="PICTUREFILESIZE" val="666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$\violet M$ isoparametric submanifold\\in a real space form $\violet &#10;\mathbb{R}^n, \mathbb{R}H^n, S^n$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22"/>
  <p:tag name="PICTUREFILESIZE" val="1035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\begin{center}&#10;$\violet M$ extends to a global\\isoparametric foliation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23"/>
  <p:tag name="PICTUREFILESIZE" val="663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Nearby parallel submanifolds\\have CMC in radial direction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00"/>
  <p:tag name="PICTUREFILESIZE" val="755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{\blue \begin{center}Heintze\\Liu, Olmos\end{center}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2"/>
  <p:tag name="PICTUREFILESIZE" val="286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M$ submanifold in a Riemannian manifold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17"/>
  <p:tag name="PICTUREFILESIZE" val="515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Isoparametric submanifolds in Riemannian manifold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32"/>
  <p:tag name="PICTUREFILESIZE" val="594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M$ has flat normal bundl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7"/>
  <p:tag name="PICTUREFILESIZE" val="414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M$ admits section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6"/>
  <p:tag name="PICTUREFILESIZE" val="333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M$ is isopara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8"/>
  <p:tag name="PICTUREFILESIZE" val="34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Isoparametric foliations on spher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51"/>
  <p:tag name="PICTUREFILESIZE" val="45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G\times \bar{M}\to \bar{M}}$, where $\violet{G\subset \mathrm{Isom}(\bar{M})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34"/>
  <p:tag name="PICTUREFILESIZE" val="749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Codimension $\violet 1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7"/>
  <p:tag name="PICTUREFILESIZE" val="252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Codimension $\violet \geq 2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70"/>
  <p:tag name="PICTUREFILESIZE" val="302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Open problem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3"/>
  <p:tag name="PICTUREFILESIZE" val="241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Inhomogeneous\\example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6"/>
  <p:tag name="PICTUREFILESIZE" val="383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$\violet\mathcal{F}$ orbit foliation of the isotropy representation\\ of&#10;a symmetric space $\violet G/K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70"/>
  <p:tag name="PICTUREFILESIZE" val="1034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\mathcal{F}$ irreducible\\&#10;isoparametric\\&#10;$\violet \mathrm{codim}\,\mathcal{F} \geq 2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5"/>
  <p:tag name="PICTUREFILESIZE" val="696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{\blue \begin{center}Thorbergsson\end{center}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7"/>
  <p:tag name="PICTUREFILESIZE" val="225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$\violet \begin{array}{ccl}&#10;K\times T_{eK} (G/K)&amp;\to&amp;  T_{eK} (G/K)&#10;\\&#10;(k,v) &amp; \mapsto &amp; k_*v&#10;\end{array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00"/>
  <p:tag name="PICTUREFILESIZE" val="102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Riemannian\\submersion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5"/>
  <p:tag name="PICTUREFILESIZE" val="316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Riemannian\\submersion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5"/>
  <p:tag name="PICTUREFILESIZE" val="31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Homogeneous submanifold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79"/>
  <p:tag name="PICTUREFILESIZE" val="365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Hopf fibratio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8"/>
  <p:tag name="PICTUREFILESIZE" val="226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M$ submanifold in  $\violet{\mathbb{C} P^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27"/>
  <p:tag name="PICTUREFILESIZE" val="430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^{-1}M$ is isopara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25"/>
  <p:tag name="PICTUREFILESIZE" val="401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M$ is isopara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8"/>
  <p:tag name="PICTUREFILESIZE" val="34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S^{2n+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9"/>
  <p:tag name="PICTUREFILESIZE" val="237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"/>
  <p:tag name="PICTUREFILESIZE" val="120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bb{C} P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1"/>
  <p:tag name="PICTUREFILESIZE" val="206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fiber $\violet S^{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6"/>
  <p:tag name="PICTUREFILESIZE" val="215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$\violet M$ extends to a global isoparametric foliation on $\violet \mathbb{C}P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40"/>
  <p:tag name="PICTUREFILESIZE" val="777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M$ isopara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5"/>
  <p:tag name="PICTUREFILESIZE" val="328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accent4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5181459</TotalTime>
  <Words>217</Words>
  <Application>Microsoft Office PowerPoint</Application>
  <PresentationFormat>Presentación en pantalla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Isoparametric foliations on complex projective spaces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Thanks!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isoparametric hypersurfaces in complex hyperbolic spaces</dc:title>
  <dc:creator>Miguel</dc:creator>
  <cp:lastModifiedBy>Miguel</cp:lastModifiedBy>
  <cp:revision>868</cp:revision>
  <dcterms:created xsi:type="dcterms:W3CDTF">2010-06-26T16:21:33Z</dcterms:created>
  <dcterms:modified xsi:type="dcterms:W3CDTF">2012-06-27T21:50:41Z</dcterms:modified>
</cp:coreProperties>
</file>